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5.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6.xml" ContentType="application/vnd.openxmlformats-officedocument.theme+xml"/>
  <Override PartName="/ppt/slideLayouts/slideLayout270.xml" ContentType="application/vnd.openxmlformats-officedocument.presentationml.slideLayout+xml"/>
  <Override PartName="/ppt/theme/theme27.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9.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3.xml" ContentType="application/vnd.openxmlformats-officedocument.themeOverride+xml"/>
  <Override PartName="/ppt/notesSlides/notesSlide5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54.xml" ContentType="application/vnd.openxmlformats-officedocument.presentationml.notesSlide+xml"/>
  <Override PartName="/ppt/theme/themeOverride9.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0.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11.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12.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13.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4.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15.xml" ContentType="application/vnd.openxmlformats-officedocument.themeOverride+xml"/>
  <Override PartName="/ppt/notesSlides/notesSlide86.xml" ContentType="application/vnd.openxmlformats-officedocument.presentationml.notesSlide+xml"/>
  <Override PartName="/ppt/theme/themeOverride16.xml" ContentType="application/vnd.openxmlformats-officedocument.themeOverride+xml"/>
  <Override PartName="/ppt/notesSlides/notesSlide87.xml" ContentType="application/vnd.openxmlformats-officedocument.presentationml.notesSlide+xml"/>
  <Override PartName="/ppt/theme/themeOverride17.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8.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19.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20.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21.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33" r:id="rId2"/>
    <p:sldMasterId id="2147484011" r:id="rId3"/>
    <p:sldMasterId id="2147484037" r:id="rId4"/>
    <p:sldMasterId id="2147484065" r:id="rId5"/>
    <p:sldMasterId id="2147484080" r:id="rId6"/>
    <p:sldMasterId id="2147484106" r:id="rId7"/>
    <p:sldMasterId id="2147484246" r:id="rId8"/>
    <p:sldMasterId id="2147484299" r:id="rId9"/>
    <p:sldMasterId id="2147484311" r:id="rId10"/>
    <p:sldMasterId id="2147484324" r:id="rId11"/>
    <p:sldMasterId id="2147484337" r:id="rId12"/>
    <p:sldMasterId id="2147484350" r:id="rId13"/>
    <p:sldMasterId id="2147484362" r:id="rId14"/>
    <p:sldMasterId id="2147484374" r:id="rId15"/>
    <p:sldMasterId id="2147484387" r:id="rId16"/>
    <p:sldMasterId id="2147484401" r:id="rId17"/>
    <p:sldMasterId id="2147484413" r:id="rId18"/>
    <p:sldMasterId id="2147484425" r:id="rId19"/>
    <p:sldMasterId id="2147484437" r:id="rId20"/>
    <p:sldMasterId id="2147484449" r:id="rId21"/>
    <p:sldMasterId id="2147484462" r:id="rId22"/>
    <p:sldMasterId id="2147484487" r:id="rId23"/>
    <p:sldMasterId id="2147484499" r:id="rId24"/>
    <p:sldMasterId id="2147484551" r:id="rId25"/>
    <p:sldMasterId id="2147484563" r:id="rId26"/>
    <p:sldMasterId id="2147484575" r:id="rId27"/>
    <p:sldMasterId id="2147484577" r:id="rId28"/>
    <p:sldMasterId id="2147484590" r:id="rId29"/>
    <p:sldMasterId id="2147484602" r:id="rId30"/>
    <p:sldMasterId id="2147484616" r:id="rId31"/>
  </p:sldMasterIdLst>
  <p:notesMasterIdLst>
    <p:notesMasterId r:id="rId161"/>
  </p:notesMasterIdLst>
  <p:sldIdLst>
    <p:sldId id="435" r:id="rId32"/>
    <p:sldId id="4789" r:id="rId33"/>
    <p:sldId id="476" r:id="rId34"/>
    <p:sldId id="377" r:id="rId35"/>
    <p:sldId id="599" r:id="rId36"/>
    <p:sldId id="4210" r:id="rId37"/>
    <p:sldId id="4211" r:id="rId38"/>
    <p:sldId id="603" r:id="rId39"/>
    <p:sldId id="4212" r:id="rId40"/>
    <p:sldId id="587" r:id="rId41"/>
    <p:sldId id="4136" r:id="rId42"/>
    <p:sldId id="4137" r:id="rId43"/>
    <p:sldId id="604" r:id="rId44"/>
    <p:sldId id="752" r:id="rId45"/>
    <p:sldId id="4092" r:id="rId46"/>
    <p:sldId id="1158" r:id="rId47"/>
    <p:sldId id="1159" r:id="rId48"/>
    <p:sldId id="273" r:id="rId49"/>
    <p:sldId id="274" r:id="rId50"/>
    <p:sldId id="275" r:id="rId51"/>
    <p:sldId id="270" r:id="rId52"/>
    <p:sldId id="4099" r:id="rId53"/>
    <p:sldId id="4100" r:id="rId54"/>
    <p:sldId id="376" r:id="rId55"/>
    <p:sldId id="707" r:id="rId56"/>
    <p:sldId id="4038" r:id="rId57"/>
    <p:sldId id="4039" r:id="rId58"/>
    <p:sldId id="4040" r:id="rId59"/>
    <p:sldId id="4041" r:id="rId60"/>
    <p:sldId id="4042" r:id="rId61"/>
    <p:sldId id="612" r:id="rId62"/>
    <p:sldId id="4043" r:id="rId63"/>
    <p:sldId id="4044" r:id="rId64"/>
    <p:sldId id="4045" r:id="rId65"/>
    <p:sldId id="307" r:id="rId66"/>
    <p:sldId id="263" r:id="rId67"/>
    <p:sldId id="264" r:id="rId68"/>
    <p:sldId id="265" r:id="rId69"/>
    <p:sldId id="257" r:id="rId70"/>
    <p:sldId id="290" r:id="rId71"/>
    <p:sldId id="291" r:id="rId72"/>
    <p:sldId id="292" r:id="rId73"/>
    <p:sldId id="293" r:id="rId74"/>
    <p:sldId id="294" r:id="rId75"/>
    <p:sldId id="295" r:id="rId76"/>
    <p:sldId id="296" r:id="rId77"/>
    <p:sldId id="297" r:id="rId78"/>
    <p:sldId id="298" r:id="rId79"/>
    <p:sldId id="299" r:id="rId80"/>
    <p:sldId id="321" r:id="rId81"/>
    <p:sldId id="333" r:id="rId82"/>
    <p:sldId id="361" r:id="rId83"/>
    <p:sldId id="300" r:id="rId84"/>
    <p:sldId id="301" r:id="rId85"/>
    <p:sldId id="4093" r:id="rId86"/>
    <p:sldId id="302" r:id="rId87"/>
    <p:sldId id="303" r:id="rId88"/>
    <p:sldId id="4094" r:id="rId89"/>
    <p:sldId id="304" r:id="rId90"/>
    <p:sldId id="305" r:id="rId91"/>
    <p:sldId id="306" r:id="rId92"/>
    <p:sldId id="4096" r:id="rId93"/>
    <p:sldId id="308" r:id="rId94"/>
    <p:sldId id="309" r:id="rId95"/>
    <p:sldId id="322" r:id="rId96"/>
    <p:sldId id="315" r:id="rId97"/>
    <p:sldId id="4097" r:id="rId98"/>
    <p:sldId id="4046" r:id="rId99"/>
    <p:sldId id="4047" r:id="rId100"/>
    <p:sldId id="4048" r:id="rId101"/>
    <p:sldId id="4049" r:id="rId102"/>
    <p:sldId id="4050" r:id="rId103"/>
    <p:sldId id="4051" r:id="rId104"/>
    <p:sldId id="4052" r:id="rId105"/>
    <p:sldId id="4053" r:id="rId106"/>
    <p:sldId id="668" r:id="rId107"/>
    <p:sldId id="4091" r:id="rId108"/>
    <p:sldId id="530" r:id="rId109"/>
    <p:sldId id="531" r:id="rId110"/>
    <p:sldId id="532" r:id="rId111"/>
    <p:sldId id="533" r:id="rId112"/>
    <p:sldId id="538" r:id="rId113"/>
    <p:sldId id="4055" r:id="rId114"/>
    <p:sldId id="4056" r:id="rId115"/>
    <p:sldId id="4057" r:id="rId116"/>
    <p:sldId id="4058" r:id="rId117"/>
    <p:sldId id="4059" r:id="rId118"/>
    <p:sldId id="4060" r:id="rId119"/>
    <p:sldId id="4061" r:id="rId120"/>
    <p:sldId id="4062" r:id="rId121"/>
    <p:sldId id="4063" r:id="rId122"/>
    <p:sldId id="4064" r:id="rId123"/>
    <p:sldId id="4065" r:id="rId124"/>
    <p:sldId id="4066" r:id="rId125"/>
    <p:sldId id="593" r:id="rId126"/>
    <p:sldId id="4067" r:id="rId127"/>
    <p:sldId id="4068" r:id="rId128"/>
    <p:sldId id="4069" r:id="rId129"/>
    <p:sldId id="4070" r:id="rId130"/>
    <p:sldId id="4071" r:id="rId131"/>
    <p:sldId id="4072" r:id="rId132"/>
    <p:sldId id="4073" r:id="rId133"/>
    <p:sldId id="4074" r:id="rId134"/>
    <p:sldId id="4075" r:id="rId135"/>
    <p:sldId id="4076" r:id="rId136"/>
    <p:sldId id="4077" r:id="rId137"/>
    <p:sldId id="562" r:id="rId138"/>
    <p:sldId id="563" r:id="rId139"/>
    <p:sldId id="4078" r:id="rId140"/>
    <p:sldId id="4079" r:id="rId141"/>
    <p:sldId id="568" r:id="rId142"/>
    <p:sldId id="4080" r:id="rId143"/>
    <p:sldId id="4081" r:id="rId144"/>
    <p:sldId id="4082" r:id="rId145"/>
    <p:sldId id="595" r:id="rId146"/>
    <p:sldId id="596" r:id="rId147"/>
    <p:sldId id="4083" r:id="rId148"/>
    <p:sldId id="597" r:id="rId149"/>
    <p:sldId id="4084" r:id="rId150"/>
    <p:sldId id="4085" r:id="rId151"/>
    <p:sldId id="4086" r:id="rId152"/>
    <p:sldId id="4087" r:id="rId153"/>
    <p:sldId id="4088" r:id="rId154"/>
    <p:sldId id="513" r:id="rId155"/>
    <p:sldId id="4089" r:id="rId156"/>
    <p:sldId id="4090" r:id="rId157"/>
    <p:sldId id="514" r:id="rId158"/>
    <p:sldId id="320" r:id="rId159"/>
    <p:sldId id="4098" r:id="rId1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29" autoAdjust="0"/>
    <p:restoredTop sz="94249" autoAdjust="0"/>
  </p:normalViewPr>
  <p:slideViewPr>
    <p:cSldViewPr snapToGrid="0" snapToObjects="1">
      <p:cViewPr varScale="1">
        <p:scale>
          <a:sx n="72" d="100"/>
          <a:sy n="72" d="100"/>
        </p:scale>
        <p:origin x="110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32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40" Type="http://schemas.openxmlformats.org/officeDocument/2006/relationships/slide" Target="slides/slide109.xml"/><Relationship Id="rId145" Type="http://schemas.openxmlformats.org/officeDocument/2006/relationships/slide" Target="slides/slide11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51" Type="http://schemas.openxmlformats.org/officeDocument/2006/relationships/slide" Target="slides/slide120.xml"/><Relationship Id="rId156" Type="http://schemas.openxmlformats.org/officeDocument/2006/relationships/slide" Target="slides/slide12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BFB75E-5C5D-4D01-BE9E-B20D3444F58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Suppose many huge trucks rumbled around the house without ever touching it.  </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OB-22-Creation-13</a:t>
            </a:r>
          </a:p>
          <a:p>
            <a:pPr eaLnBrk="1" hangingPunct="1"/>
            <a:r>
              <a:rPr lang="en-US" altLang="en-US" dirty="0">
                <a:latin typeface="Arial" pitchFamily="34" charset="0"/>
              </a:rPr>
              <a:t>SA-02-Creation &amp; Fall-19</a:t>
            </a:r>
          </a:p>
          <a:p>
            <a:pPr eaLnBrk="1" hangingPunct="1"/>
            <a:endParaRPr lang="en-US" altLang="en-US" dirty="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E693C2-31BC-9742-B271-D162BC10DEB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I call this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leaves to leather</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  He takes our temporary covering and gives something lasting.  Redemption!</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C8ADA2-E71A-574F-A345-2A48011751F8}"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hy were Adam and Eve banished from the garden?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grace!</a:t>
            </a:r>
            <a:r>
              <a:rPr lang="en-SG" dirty="0">
                <a:effectLst/>
              </a:rPr>
              <a:t> </a:t>
            </a:r>
          </a:p>
          <a:p>
            <a:pPr eaLnBrk="1" hangingPunct="1"/>
            <a:r>
              <a:rPr lang="en-US" sz="1200" kern="1200" dirty="0">
                <a:solidFill>
                  <a:schemeClr val="tx1"/>
                </a:solidFill>
                <a:effectLst/>
                <a:latin typeface="+mn-lt"/>
                <a:ea typeface="+mn-ea"/>
                <a:cs typeface="+mn-cs"/>
              </a:rPr>
              <a:t>God prevented them from forever living in sin (3:22-24</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t>
            </a:r>
            <a:r>
              <a:rPr lang="en-US" sz="1200" kern="1200" dirty="0" err="1">
                <a:solidFill>
                  <a:schemeClr val="tx1"/>
                </a:solidFill>
                <a:effectLst/>
                <a:latin typeface="+mn-lt"/>
                <a:ea typeface="+mn-ea"/>
                <a:cs typeface="+mn-cs"/>
              </a:rPr>
              <a:t>hadn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eaten from the tree of life that would have made them live forever</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God prevented them from ever being able to eat from that second tree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Until the Flood destroyed Eden, God assured that they would not forever live in sin by returning to the tree of life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3FBA8F-EEAF-46C3-813F-74D30F5D829A}"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Trucks like that would cause such a stir that they would destroy the very foundation of the house, causing it to collapse.</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OB-22-Creation-14</a:t>
            </a:r>
          </a:p>
          <a:p>
            <a:pPr eaLnBrk="1" hangingPunct="1"/>
            <a:r>
              <a:rPr lang="en-US" altLang="en-US" dirty="0">
                <a:latin typeface="Arial" pitchFamily="34" charset="0"/>
              </a:rPr>
              <a:t>SA-02-Creation &amp; Fall-20</a:t>
            </a:r>
          </a:p>
          <a:p>
            <a:pPr eaLnBrk="1" hangingPunct="1"/>
            <a:endParaRPr lang="en-US" altLang="en-US"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2A3A5-BE43-4CD3-9209-A79C329C0F3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We have one of two foundations</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OB-22-Creation-14</a:t>
            </a:r>
          </a:p>
          <a:p>
            <a:pPr eaLnBrk="1" hangingPunct="1"/>
            <a:r>
              <a:rPr lang="en-US" altLang="en-US" dirty="0">
                <a:latin typeface="Arial" pitchFamily="34" charset="0"/>
              </a:rPr>
              <a:t>SA-02-Creation &amp; Fall-20</a:t>
            </a:r>
          </a:p>
          <a:p>
            <a:pPr eaLnBrk="1" hangingPunct="1"/>
            <a:endParaRPr lang="en-US" altLang="en-US"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15B40-C31B-4C44-9C00-72B56FA4F80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OB-22-Creation-15</a:t>
            </a:r>
          </a:p>
          <a:p>
            <a:pPr eaLnBrk="1" hangingPunct="1"/>
            <a:r>
              <a:rPr lang="en-US" altLang="en-US" dirty="0">
                <a:latin typeface="Arial" pitchFamily="34" charset="0"/>
              </a:rPr>
              <a:t>SA-02-Creation &amp; Fall-21</a:t>
            </a:r>
          </a:p>
          <a:p>
            <a:endParaRPr lang="en-US" altLang="en-US"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C0FB0D-B9AE-412E-8DE3-97F6F48609F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OB-22-Creation-16</a:t>
            </a:r>
          </a:p>
          <a:p>
            <a:pPr eaLnBrk="1" hangingPunct="1"/>
            <a:r>
              <a:rPr lang="en-US" altLang="en-US" dirty="0">
                <a:latin typeface="Arial" pitchFamily="34" charset="0"/>
              </a:rPr>
              <a:t>SA-02-Creation &amp; Fall-22</a:t>
            </a:r>
          </a:p>
          <a:p>
            <a:endParaRPr lang="en-US" altLang="en-US"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27452C-0C16-834A-8551-E8FE1238F6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563D4-99D3-E440-9B1C-D7EBDA06B1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8681A9-FC64-0749-B93B-4A47F7925F1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8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87139" name="Rectangle 3"/>
          <p:cNvSpPr>
            <a:spLocks noGrp="1" noChangeArrowheads="1"/>
          </p:cNvSpPr>
          <p:nvPr>
            <p:ph type="body" idx="1"/>
          </p:nvPr>
        </p:nvSpPr>
        <p:spPr/>
        <p:txBody>
          <a:bodyPr/>
          <a:lstStyle/>
          <a:p>
            <a:pPr eaLnBrk="1" hangingPunct="1">
              <a:defRPr/>
            </a:pPr>
            <a:r>
              <a:rPr lang="en-US" dirty="0">
                <a:cs typeface="+mn-cs"/>
              </a:rPr>
              <a:t>NAS, NIV, NKJV, HCSB: </a:t>
            </a:r>
            <a:r>
              <a:rPr lang="ru-RU" altLang="ja-JP" dirty="0">
                <a:latin typeface="Arial"/>
                <a:cs typeface="+mn-cs"/>
              </a:rPr>
              <a:t>"</a:t>
            </a:r>
            <a:r>
              <a:rPr lang="en-US" dirty="0">
                <a:cs typeface="+mn-cs"/>
              </a:rPr>
              <a:t>living being</a:t>
            </a:r>
            <a:r>
              <a:rPr lang="ru-RU" altLang="ja-JP" dirty="0">
                <a:latin typeface="Arial"/>
                <a:cs typeface="+mn-cs"/>
              </a:rPr>
              <a:t>"</a:t>
            </a:r>
            <a:endParaRPr lang="en-US" dirty="0">
              <a:cs typeface="+mn-cs"/>
            </a:endParaRPr>
          </a:p>
          <a:p>
            <a:pPr eaLnBrk="1" hangingPunct="1">
              <a:defRPr/>
            </a:pPr>
            <a:r>
              <a:rPr lang="en-US" dirty="0">
                <a:cs typeface="+mn-cs"/>
              </a:rPr>
              <a:t>KJV	</a:t>
            </a:r>
            <a:r>
              <a:rPr lang="ru-RU" altLang="ja-JP" dirty="0">
                <a:latin typeface="Arial"/>
                <a:cs typeface="+mn-cs"/>
              </a:rPr>
              <a:t>"</a:t>
            </a:r>
            <a:r>
              <a:rPr lang="en-US" dirty="0">
                <a:cs typeface="+mn-cs"/>
              </a:rPr>
              <a:t>living soul</a:t>
            </a:r>
            <a:r>
              <a:rPr lang="ru-RU" altLang="ja-JP" dirty="0">
                <a:latin typeface="Arial"/>
                <a:cs typeface="+mn-cs"/>
              </a:rPr>
              <a:t>"</a:t>
            </a: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46312-C1EB-F44F-93B4-60D8FD9581B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My definition of woman = the very best </a:t>
            </a:r>
            <a:r>
              <a:rPr lang="ru-RU" dirty="0">
                <a:cs typeface="+mn-cs"/>
              </a:rPr>
              <a:t>"</a:t>
            </a:r>
            <a:r>
              <a:rPr lang="en-US" dirty="0">
                <a:cs typeface="+mn-cs"/>
              </a:rPr>
              <a:t>spare rib</a:t>
            </a:r>
            <a:r>
              <a:rPr lang="ru-RU" dirty="0">
                <a:cs typeface="+mn-cs"/>
              </a:rPr>
              <a:t>"</a:t>
            </a:r>
            <a:r>
              <a:rPr lang="en-US" dirty="0">
                <a:cs typeface="+mn-cs"/>
              </a:rPr>
              <a:t> the world has ever known!</a:t>
            </a:r>
          </a:p>
          <a:p>
            <a:pPr eaLnBrk="1" hangingPunct="1">
              <a:defRPr/>
            </a:pPr>
            <a:r>
              <a:rPr lang="en-US" dirty="0"/>
              <a:t>Eve was also a miraculous creation of God from Adam.</a:t>
            </a:r>
            <a:r>
              <a:rPr lang="en-SG" dirty="0"/>
              <a:t> </a:t>
            </a: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140</a:t>
            </a:r>
          </a:p>
          <a:p>
            <a:r>
              <a:rPr lang="en-US" dirty="0"/>
              <a:t>NS-07-1Cor1-9-slide 34</a:t>
            </a:r>
          </a:p>
          <a:p>
            <a:r>
              <a:rPr lang="en-US" dirty="0"/>
              <a:t>NS-23-1John-178</a:t>
            </a:r>
          </a:p>
          <a:p>
            <a:pPr algn="l" rtl="0" latinLnBrk="0">
              <a:spcBef>
                <a:spcPts val="400"/>
              </a:spcBef>
            </a:pPr>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BC8AC2-F9A3-AF42-8A80-831CA0CC525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made man in his own image: (1) to rule creation, (2) with dignity, and (3) able to relate to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E33670-3A75-2045-94C8-6CEB0EA065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8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89699"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4E7759A-CF76-5746-BE81-608515D5E607}"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xfrm>
            <a:off x="1130300" y="674688"/>
            <a:ext cx="4597400" cy="3448050"/>
          </a:xfrm>
          <a:solidFill>
            <a:srgbClr val="FFFFFF"/>
          </a:solidFill>
          <a:ln/>
        </p:spPr>
      </p:sp>
      <p:sp>
        <p:nvSpPr>
          <p:cNvPr id="456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Ancient kings placed images (statues) of themselves in the remotest parts of their empires to represent their sovereignty—and so did God!  He gave us a mind, emotions and will so could know, love, and obey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3B3BAE-7031-0A4D-8D72-F87780389D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5B4DE3-96B9-684F-A1CC-B7435569AD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F043EE-47E3-8940-8782-97BE4EDD79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BCBBE4-CD34-3543-B4E9-C9569113D2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AC2470-508F-B442-A0D3-7C0010DE32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561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47F20A-32BD-AF45-B552-B459798BA0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75E87B-5834-064D-8F06-8D487F6E2E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E8B22C-BFCA-3F47-9910-2091B38F55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3E6A76-5FA0-7C49-BE80-1E14FFBE5F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1F4314-832D-EB44-88B6-2CBA235256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Piltdown Man</a:t>
            </a:r>
            <a:r>
              <a:rPr lang="en-US" dirty="0">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A758AB-F34B-CC48-8CF5-EAA948BCFD1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Then in 1950 someone discovered that it actually was the chemically treated skull of a modern human to make it </a:t>
            </a:r>
            <a:r>
              <a:rPr lang="en-US" i="1" dirty="0">
                <a:latin typeface="Arial" charset="0"/>
                <a:ea typeface="ＭＳ Ｐゴシック" charset="0"/>
                <a:cs typeface="ＭＳ Ｐゴシック" charset="0"/>
              </a:rPr>
              <a:t>look</a:t>
            </a:r>
            <a:r>
              <a:rPr lang="en-US" dirty="0">
                <a:latin typeface="Arial" charset="0"/>
                <a:ea typeface="ＭＳ Ｐゴシック" charset="0"/>
                <a:cs typeface="ＭＳ Ｐゴシック" charset="0"/>
              </a:rPr>
              <a:t> old and ape teeth </a:t>
            </a:r>
            <a:r>
              <a:rPr lang="en-US" i="1" dirty="0">
                <a:latin typeface="Arial" charset="0"/>
                <a:ea typeface="ＭＳ Ｐゴシック" charset="0"/>
                <a:cs typeface="ＭＳ Ｐゴシック" charset="0"/>
              </a:rPr>
              <a:t>filed down</a:t>
            </a:r>
            <a:r>
              <a:rPr lang="en-US" dirty="0">
                <a:latin typeface="Arial" charset="0"/>
                <a:ea typeface="ＭＳ Ｐゴシック" charset="0"/>
                <a:cs typeface="ＭＳ Ｐゴシック" charset="0"/>
              </a:rPr>
              <a:t> to look human!  This fraud fooled the world</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experts</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for almost 40 years.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A77AD-218E-5547-9994-1A0DC4F6F0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Nebraska Man</a:t>
            </a:r>
            <a:r>
              <a:rPr lang="en-US" dirty="0">
                <a:latin typeface="Arial" charset="0"/>
                <a:ea typeface="ＭＳ Ｐゴシック" charset="0"/>
                <a:cs typeface="ＭＳ Ｐゴシック" charset="0"/>
              </a:rPr>
              <a:t> (1922) was based solely on a single tooth found in Nebraska.  Additional bones of the creature later revealed it to be a pig!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7A236A-30E4-8D41-9B36-E14F15562C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Neanderthal Man</a:t>
            </a:r>
            <a:r>
              <a:rPr lang="en-US" dirty="0">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F215CC-68EA-5243-BB8F-42BF5AF9E9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 and included a female version, </a:t>
            </a:r>
            <a:r>
              <a:rPr lang="en-US" i="1" dirty="0">
                <a:latin typeface="Arial" charset="0"/>
                <a:ea typeface="ＭＳ Ｐゴシック" charset="0"/>
                <a:cs typeface="ＭＳ Ｐゴシック" charset="0"/>
              </a:rPr>
              <a:t>Australopithecus afarensis</a:t>
            </a:r>
            <a:r>
              <a:rPr lang="en-US" dirty="0">
                <a:latin typeface="Arial" charset="0"/>
                <a:ea typeface="ＭＳ Ｐゴシック" charset="0"/>
                <a:cs typeface="ＭＳ Ｐゴシック" charset="0"/>
              </a:rPr>
              <a:t> (1973, nicknamed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Lucy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dirty="0">
                <a:latin typeface="Arial" charset="0"/>
                <a:ea typeface="ＭＳ Ｐゴシック" charset="0"/>
                <a:cs typeface="ＭＳ Ｐゴシック" charset="0"/>
              </a:rPr>
              <a:t>Australopithecus</a:t>
            </a:r>
            <a:r>
              <a:rPr lang="en-US" altLang="ja-JP" dirty="0">
                <a:latin typeface="Arial" charset="0"/>
                <a:ea typeface="ＭＳ Ｐゴシック" charset="0"/>
                <a:cs typeface="ＭＳ Ｐゴシック" charset="0"/>
              </a:rPr>
              <a:t> did </a:t>
            </a:r>
            <a:r>
              <a:rPr lang="en-US" altLang="ja-JP" i="1" dirty="0">
                <a:latin typeface="Arial" charset="0"/>
                <a:ea typeface="ＭＳ Ｐゴシック" charset="0"/>
                <a:cs typeface="ＭＳ Ｐゴシック" charset="0"/>
              </a:rPr>
              <a:t>not</a:t>
            </a:r>
            <a:r>
              <a:rPr lang="en-US" altLang="ja-JP" dirty="0">
                <a:latin typeface="Arial" charset="0"/>
                <a:ea typeface="ＭＳ Ｐゴシック" charset="0"/>
                <a:cs typeface="ＭＳ Ｐゴシック" charset="0"/>
              </a:rPr>
              <a:t> walk upright like humans and were not 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ancestors.  Zuckerman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conclusions are published in his book, </a:t>
            </a:r>
            <a:r>
              <a:rPr lang="en-US" altLang="ja-JP" i="1" dirty="0">
                <a:latin typeface="Arial" charset="0"/>
                <a:ea typeface="ＭＳ Ｐゴシック" charset="0"/>
                <a:cs typeface="ＭＳ Ｐゴシック" charset="0"/>
              </a:rPr>
              <a:t>Beyond the Ivory Tower</a:t>
            </a:r>
            <a:r>
              <a:rPr lang="en-US" altLang="ja-JP" dirty="0">
                <a:latin typeface="Arial" charset="0"/>
                <a:ea typeface="ＭＳ Ｐゴシック" charset="0"/>
                <a:cs typeface="ＭＳ Ｐゴシック" charset="0"/>
              </a:rPr>
              <a:t> (1970).  See Gish, 84.</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1F6EC8-85EA-2644-BA80-A863E2BAAD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Ramapithecus</a:t>
            </a:r>
            <a:r>
              <a:rPr lang="en-US" dirty="0">
                <a:latin typeface="Arial" charset="0"/>
                <a:ea typeface="ＭＳ Ｐゴシック" charset="0"/>
                <a:cs typeface="ＭＳ Ｐゴシック" charset="0"/>
              </a:rPr>
              <a:t> was an orangutan and </a:t>
            </a:r>
            <a:r>
              <a:rPr lang="en-US" i="1" dirty="0" err="1">
                <a:latin typeface="Arial" charset="0"/>
                <a:ea typeface="ＭＳ Ｐゴシック" charset="0"/>
                <a:cs typeface="ＭＳ Ｐゴシック" charset="0"/>
              </a:rPr>
              <a:t>Orce</a:t>
            </a:r>
            <a:r>
              <a:rPr lang="en-US" i="1" dirty="0">
                <a:latin typeface="Arial" charset="0"/>
                <a:ea typeface="ＭＳ Ｐゴシック" charset="0"/>
                <a:cs typeface="ＭＳ Ｐゴシック" charset="0"/>
              </a:rPr>
              <a:t> Man</a:t>
            </a:r>
            <a:r>
              <a:rPr lang="en-US" dirty="0">
                <a:latin typeface="Arial" charset="0"/>
                <a:ea typeface="ＭＳ Ｐゴシック" charset="0"/>
                <a:cs typeface="ＭＳ Ｐゴシック" charset="0"/>
              </a:rPr>
              <a:t> was actually a six-month-old donkey.  </a:t>
            </a:r>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ape…Also, Java Man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B8C00A-1D1C-2543-81EC-0CA33DDDCC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altLang="zh-CN" sz="2400" dirty="0">
                <a:latin typeface="Arial" charset="0"/>
                <a:ea typeface="ＭＳ Ｐゴシック" charset="0"/>
                <a:cs typeface="ＭＳ Ｐゴシック" charset="0"/>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lang="zh-CN" altLang="en-US" sz="2400" dirty="0">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BD8D2F-B5D5-E64D-81CD-B5EC1B1162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D8C576-670C-9C45-9297-65BFF8CBA4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712620-8350-A54D-B51D-FAFA0917C5C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692E89-BB54-3C46-A858-56AB7CD6AF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99E75B-CCE8-2743-B826-7EBA83334D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F62DAE-218C-CD49-8B11-5B0303419E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AB345B-1DDD-7945-A10B-5EB842FA05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2A3EED-4F4C-C548-91B6-DBA23A4082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1AE85-9433-364A-AFE7-24D7B5668D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George Wald,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Origin, Lie and Evolution,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Scientific American 1978; </a:t>
            </a:r>
            <a:r>
              <a:rPr lang="en-US" altLang="ja-JP" dirty="0">
                <a:latin typeface="Arial" charset="0"/>
                <a:ea typeface="ＭＳ Ｐゴシック" charset="0"/>
                <a:cs typeface="ＭＳ Ｐゴシック" charset="0"/>
              </a:rPr>
              <a:t>cited by Joe White and Nicholas </a:t>
            </a:r>
            <a:r>
              <a:rPr lang="en-US" altLang="ja-JP" dirty="0" err="1">
                <a:latin typeface="Arial" charset="0"/>
                <a:ea typeface="ＭＳ Ｐゴシック" charset="0"/>
                <a:cs typeface="ＭＳ Ｐゴシック" charset="0"/>
              </a:rPr>
              <a:t>Comninellis</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Darwin</a:t>
            </a:r>
            <a:r>
              <a:rPr lang="uk-UA" altLang="ja-JP" i="1" dirty="0">
                <a:latin typeface="Arial" charset="0"/>
                <a:ea typeface="ＭＳ Ｐゴシック" charset="0"/>
                <a:cs typeface="ＭＳ Ｐゴシック" charset="0"/>
              </a:rPr>
              <a:t>'</a:t>
            </a:r>
            <a:r>
              <a:rPr lang="en-US" altLang="ja-JP" i="1" dirty="0">
                <a:latin typeface="Arial" charset="0"/>
                <a:ea typeface="ＭＳ Ｐゴシック" charset="0"/>
                <a:cs typeface="ＭＳ Ｐゴシック" charset="0"/>
              </a:rPr>
              <a:t>s Demise</a:t>
            </a:r>
            <a:r>
              <a:rPr lang="en-US" altLang="ja-JP" dirty="0">
                <a:latin typeface="Arial" charset="0"/>
                <a:ea typeface="ＭＳ Ｐゴシック" charset="0"/>
                <a:cs typeface="ＭＳ Ｐゴシック" charset="0"/>
              </a:rPr>
              <a:t> (Green Forest, AR: Master Books, 2001), 46.</a:t>
            </a:r>
            <a:endParaRPr lang="en-US" dirty="0">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D80F30-B5A1-E646-B762-40DE2A79EB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672910-E1C2-F640-AFAF-660979333E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24C92-7953-8E4B-B60F-2110B632E9A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a:solidFill>
                  <a:schemeClr val="tx1"/>
                </a:solidFill>
                <a:effectLst/>
                <a:latin typeface="+mn-lt"/>
                <a:ea typeface="+mn-ea"/>
                <a:cs typeface="+mn-cs"/>
              </a:rPr>
              <a:t>Going into Genesis 3 we have one, sovereign God who made everything good.  Man has no sin, pain or evil and lives in complete fellowship with God</a:t>
            </a:r>
            <a:r>
              <a:rPr lang="en-SG" sz="1200" kern="1200" dirty="0">
                <a:solidFill>
                  <a:schemeClr val="tx1"/>
                </a:solidFill>
                <a:effectLst/>
                <a:latin typeface="+mn-lt"/>
                <a:ea typeface="+mn-ea"/>
                <a:cs typeface="+mn-cs"/>
              </a:rPr>
              <a:t>.</a:t>
            </a:r>
            <a:endParaRPr lang="en-US" altLang="zh-CN" b="1" dirty="0">
              <a:latin typeface="Arial" charset="0"/>
              <a:ea typeface="ＭＳ Ｐゴシック" charset="0"/>
              <a:cs typeface="ＭＳ Ｐゴシック" charset="0"/>
            </a:endParaRPr>
          </a:p>
          <a:p>
            <a:pPr eaLnBrk="1" hangingPunct="1"/>
            <a:endParaRPr lang="en-US" altLang="zh-CN" b="1" dirty="0">
              <a:latin typeface="Arial" charset="0"/>
              <a:ea typeface="ＭＳ Ｐゴシック" charset="0"/>
              <a:cs typeface="ＭＳ Ｐゴシック" charset="0"/>
            </a:endParaRPr>
          </a:p>
          <a:p>
            <a:pPr eaLnBrk="1" hangingPunct="1"/>
            <a:endParaRPr lang="en-US" altLang="zh-CN" b="1" dirty="0">
              <a:latin typeface="Arial" charset="0"/>
              <a:ea typeface="ＭＳ Ｐゴシック" charset="0"/>
              <a:cs typeface="ＭＳ Ｐゴシック" charset="0"/>
            </a:endParaRPr>
          </a:p>
          <a:p>
            <a:pPr eaLnBrk="1" hangingPunct="1"/>
            <a:r>
              <a:rPr lang="en-US" altLang="zh-CN" b="1" dirty="0" err="1">
                <a:latin typeface="Arial" charset="0"/>
                <a:ea typeface="ＭＳ Ｐゴシック" charset="0"/>
                <a:cs typeface="ＭＳ Ｐゴシック" charset="0"/>
              </a:rPr>
              <a:t>Baldung</a:t>
            </a:r>
            <a:r>
              <a:rPr lang="en-US" altLang="zh-CN" b="1" dirty="0">
                <a:latin typeface="Arial" charset="0"/>
                <a:ea typeface="ＭＳ Ｐゴシック" charset="0"/>
                <a:cs typeface="ＭＳ Ｐゴシック" charset="0"/>
              </a:rPr>
              <a:t> </a:t>
            </a:r>
            <a:r>
              <a:rPr lang="en-US" altLang="zh-CN" b="1" dirty="0" err="1">
                <a:latin typeface="Arial" charset="0"/>
                <a:ea typeface="ＭＳ Ｐゴシック" charset="0"/>
                <a:cs typeface="ＭＳ Ｐゴシック" charset="0"/>
              </a:rPr>
              <a:t>Grien</a:t>
            </a:r>
            <a:r>
              <a:rPr lang="en-US" altLang="zh-CN" b="1" dirty="0">
                <a:latin typeface="Arial" charset="0"/>
                <a:ea typeface="ＭＳ Ｐゴシック" charset="0"/>
                <a:cs typeface="ＭＳ Ｐゴシック" charset="0"/>
              </a:rPr>
              <a:t>, Hans: </a:t>
            </a:r>
            <a:r>
              <a:rPr lang="en-US" altLang="zh-CN" i="1" dirty="0">
                <a:latin typeface="Arial" charset="0"/>
                <a:ea typeface="ＭＳ Ｐゴシック" charset="0"/>
                <a:cs typeface="ＭＳ Ｐゴシック" charset="0"/>
              </a:rPr>
              <a:t>Adam</a:t>
            </a:r>
            <a:r>
              <a:rPr lang="en-US" altLang="zh-CN" dirty="0">
                <a:latin typeface="Verdana" charset="0"/>
                <a:ea typeface="ＭＳ Ｐゴシック" charset="0"/>
                <a:cs typeface="ＭＳ Ｐゴシック" charset="0"/>
              </a:rPr>
              <a:t>  1520-23; Wood, 208 x 83.5 cm; Museum of Fine Arts, Buda</a:t>
            </a:r>
          </a:p>
          <a:p>
            <a:pPr eaLnBrk="1" hangingPunct="1"/>
            <a:r>
              <a:rPr lang="en-US" altLang="zh-CN" b="1" dirty="0" err="1">
                <a:solidFill>
                  <a:srgbClr val="0000CC"/>
                </a:solidFill>
                <a:latin typeface="Arial" charset="0"/>
                <a:ea typeface="ＭＳ Ｐゴシック" charset="0"/>
                <a:cs typeface="ＭＳ Ｐゴシック" charset="0"/>
              </a:rPr>
              <a:t>www.ibiblio.org</a:t>
            </a:r>
            <a:r>
              <a:rPr lang="en-US" altLang="zh-CN" b="1" dirty="0">
                <a:solidFill>
                  <a:srgbClr val="0000CC"/>
                </a:solidFill>
                <a:latin typeface="Arial" charset="0"/>
                <a:ea typeface="ＭＳ Ｐゴシック" charset="0"/>
                <a:cs typeface="ＭＳ Ｐゴシック" charset="0"/>
              </a:rPr>
              <a:t>/</a:t>
            </a:r>
            <a:r>
              <a:rPr lang="en-US" altLang="zh-CN" b="1" dirty="0" err="1">
                <a:solidFill>
                  <a:srgbClr val="0000CC"/>
                </a:solidFill>
                <a:latin typeface="Arial" charset="0"/>
                <a:ea typeface="ＭＳ Ｐゴシック" charset="0"/>
                <a:cs typeface="ＭＳ Ｐゴシック" charset="0"/>
              </a:rPr>
              <a:t>wm</a:t>
            </a:r>
            <a:r>
              <a:rPr lang="en-US" altLang="zh-CN" b="1" dirty="0">
                <a:solidFill>
                  <a:srgbClr val="0000CC"/>
                </a:solidFill>
                <a:latin typeface="Arial" charset="0"/>
                <a:ea typeface="ＭＳ Ｐゴシック" charset="0"/>
                <a:cs typeface="ＭＳ Ｐゴシック" charset="0"/>
              </a:rPr>
              <a:t>/ paint/</a:t>
            </a:r>
            <a:r>
              <a:rPr lang="en-US" altLang="zh-CN" b="1" dirty="0" err="1">
                <a:solidFill>
                  <a:srgbClr val="0000CC"/>
                </a:solidFill>
                <a:latin typeface="Arial" charset="0"/>
                <a:ea typeface="ＭＳ Ｐゴシック" charset="0"/>
                <a:cs typeface="ＭＳ Ｐゴシック" charset="0"/>
              </a:rPr>
              <a:t>auth</a:t>
            </a:r>
            <a:r>
              <a:rPr lang="en-US" altLang="zh-CN" b="1" dirty="0">
                <a:solidFill>
                  <a:srgbClr val="0000CC"/>
                </a:solidFill>
                <a:latin typeface="Arial" charset="0"/>
                <a:ea typeface="ＭＳ Ｐゴシック" charset="0"/>
                <a:cs typeface="ＭＳ Ｐゴシック" charset="0"/>
              </a:rPr>
              <a:t>/</a:t>
            </a:r>
            <a:r>
              <a:rPr lang="en-US" altLang="zh-CN" b="1" dirty="0" err="1">
                <a:solidFill>
                  <a:srgbClr val="0000CC"/>
                </a:solidFill>
                <a:latin typeface="Arial" charset="0"/>
                <a:ea typeface="ＭＳ Ｐゴシック" charset="0"/>
                <a:cs typeface="ＭＳ Ｐゴシック" charset="0"/>
              </a:rPr>
              <a:t>baldung</a:t>
            </a:r>
            <a:r>
              <a:rPr lang="en-US" altLang="zh-CN" b="1" dirty="0">
                <a:solidFill>
                  <a:srgbClr val="0000CC"/>
                </a:solidFill>
                <a:latin typeface="Arial" charset="0"/>
                <a:ea typeface="ＭＳ Ｐゴシック" charset="0"/>
                <a:cs typeface="ＭＳ Ｐゴシック" charset="0"/>
              </a:rPr>
              <a:t>/</a:t>
            </a:r>
            <a:r>
              <a:rPr lang="en-US" altLang="zh-CN" b="1" dirty="0" err="1">
                <a:solidFill>
                  <a:srgbClr val="0000CC"/>
                </a:solidFill>
                <a:latin typeface="Arial" charset="0"/>
                <a:ea typeface="ＭＳ Ｐゴシック" charset="0"/>
                <a:cs typeface="ＭＳ Ｐゴシック" charset="0"/>
              </a:rPr>
              <a:t>adam</a:t>
            </a:r>
            <a:r>
              <a:rPr lang="en-US" altLang="zh-CN" b="1" dirty="0">
                <a:solidFill>
                  <a:srgbClr val="0000CC"/>
                </a:solidFill>
                <a:latin typeface="Arial" charset="0"/>
                <a:ea typeface="ＭＳ Ｐゴシック" charset="0"/>
                <a:cs typeface="ＭＳ Ｐゴシック" charset="0"/>
              </a:rPr>
              <a:t>-eve/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p:cNvSpPr>
          <p:nvPr>
            <p:ph type="sldImg"/>
          </p:nvPr>
        </p:nvSpPr>
        <p:spPr>
          <a:ln/>
        </p:spPr>
      </p:sp>
      <p:sp>
        <p:nvSpPr>
          <p:cNvPr id="419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419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4A1605-81C1-0646-9325-9095BCA9326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24C92-7953-8E4B-B60F-2110B632E9A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On Satan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fall, I submit it had to be very soon after the 7th day of history but obviously before the temptation of Eve, for several reasons:</a:t>
            </a:r>
          </a:p>
          <a:p>
            <a:r>
              <a:rPr lang="en-US" sz="1200" kern="1200" dirty="0">
                <a:solidFill>
                  <a:schemeClr val="tx1"/>
                </a:solidFill>
                <a:latin typeface="+mn-lt"/>
                <a:ea typeface="+mn-ea"/>
                <a:cs typeface="+mn-cs"/>
              </a:rPr>
              <a:t>1. No Scripture says explicitly when Satan fell but Ezek. 28 (which most Bible scholars think refers to the fall of Satan) indicates that Satan was in his unfallen, perfect state in Eden, the garden of God.</a:t>
            </a:r>
          </a:p>
          <a:p>
            <a:r>
              <a:rPr lang="en-US" sz="1200" kern="1200" dirty="0">
                <a:solidFill>
                  <a:schemeClr val="tx1"/>
                </a:solidFill>
                <a:latin typeface="+mn-lt"/>
                <a:ea typeface="+mn-ea"/>
                <a:cs typeface="+mn-cs"/>
              </a:rPr>
              <a:t>2. God called everything He had made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  Angels are created beings so they must have all been very good at that time.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in his rebellious state could be roaming the earth in Genesis 1 and God would call creation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could have fallen that day.</a:t>
            </a:r>
          </a:p>
          <a:p>
            <a:r>
              <a:rPr lang="en-US" sz="1200" kern="1200" dirty="0">
                <a:solidFill>
                  <a:schemeClr val="tx1"/>
                </a:solidFill>
                <a:latin typeface="+mn-lt"/>
                <a:ea typeface="+mn-ea"/>
                <a:cs typeface="+mn-cs"/>
              </a:rPr>
              <a:t>4. Once Satan fell, he would have immediately launched an attack on God by tempting God</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highest creation to rebel.  So I think the fall was just before the temptation of Eve.  Bishop Ussher makes the suggestion that since the Day of Atonement was on the 10th day of the month, that is possibly because God made coats of skin for Adam and Eve (implying the first blood sacrifice as a covering for sin) on the 10th day of history.</a:t>
            </a:r>
          </a:p>
          <a:p>
            <a:r>
              <a:rPr lang="en-US" sz="1200" kern="1200" dirty="0">
                <a:solidFill>
                  <a:schemeClr val="tx1"/>
                </a:solidFill>
                <a:latin typeface="+mn-lt"/>
                <a:ea typeface="+mn-ea"/>
                <a:cs typeface="+mn-cs"/>
              </a:rPr>
              <a:t>5.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think the Fall of Adam and Eve was too long after the 7th day because they had apparently not had sexual relations until after the Fall and there is no reason that they would have waiting a long time to have children.  So I think the temptation and Fall of man was sometime in the 8th-10th days of history.</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i="1" dirty="0">
                <a:solidFill>
                  <a:srgbClr val="FFFFFF"/>
                </a:solidFill>
                <a:latin typeface="Arial"/>
                <a:cs typeface="Arial"/>
              </a:rPr>
              <a:t>Terry Mortenson, 10 Oct 2014 email, adapted</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summation</a:t>
            </a:r>
            <a:r>
              <a:rPr lang="en-US" sz="1200" kern="1200" baseline="0" dirty="0">
                <a:solidFill>
                  <a:schemeClr val="tx1"/>
                </a:solidFill>
                <a:latin typeface="+mn-lt"/>
                <a:ea typeface="+mn-ea"/>
                <a:cs typeface="+mn-cs"/>
              </a:rPr>
              <a:t> of the above:</a:t>
            </a:r>
            <a:endParaRPr lang="en-US" sz="1200" kern="1200" dirty="0">
              <a:solidFill>
                <a:schemeClr val="tx1"/>
              </a:solidFill>
              <a:latin typeface="+mn-lt"/>
              <a:ea typeface="+mn-ea"/>
              <a:cs typeface="+mn-cs"/>
            </a:endParaRPr>
          </a:p>
          <a:p>
            <a:endParaRPr lang="en-US" altLang="zh-CN"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Satan fell very soon after the 7th day of history:</a:t>
            </a:r>
          </a:p>
          <a:p>
            <a:r>
              <a:rPr lang="en-US" sz="1200" kern="1200" dirty="0">
                <a:solidFill>
                  <a:schemeClr val="tx1"/>
                </a:solidFill>
                <a:latin typeface="+mn-lt"/>
                <a:ea typeface="+mn-ea"/>
                <a:cs typeface="+mn-cs"/>
              </a:rPr>
              <a:t>1. Ezek. 28 shows Satan was in his unfallen, perfect state in Eden</a:t>
            </a:r>
          </a:p>
          <a:p>
            <a:r>
              <a:rPr lang="en-US" sz="1200" kern="1200" dirty="0">
                <a:solidFill>
                  <a:schemeClr val="tx1"/>
                </a:solidFill>
                <a:latin typeface="+mn-lt"/>
                <a:ea typeface="+mn-ea"/>
                <a:cs typeface="+mn-cs"/>
              </a:rPr>
              <a:t>2. Everything was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day—including</a:t>
            </a:r>
            <a:r>
              <a:rPr lang="en-US" sz="1200" kern="1200" baseline="0" dirty="0">
                <a:solidFill>
                  <a:schemeClr val="tx1"/>
                </a:solidFill>
                <a:latin typeface="+mn-lt"/>
                <a:ea typeface="+mn-ea"/>
                <a:cs typeface="+mn-cs"/>
              </a:rPr>
              <a:t> angels</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how could Satan have fallen that day?</a:t>
            </a:r>
          </a:p>
          <a:p>
            <a:r>
              <a:rPr lang="en-US" sz="1200" kern="1200" dirty="0">
                <a:solidFill>
                  <a:schemeClr val="tx1"/>
                </a:solidFill>
                <a:latin typeface="+mn-lt"/>
                <a:ea typeface="+mn-ea"/>
                <a:cs typeface="+mn-cs"/>
              </a:rPr>
              <a:t>4. Once Satan fell, he would have immediately launched an attack on God </a:t>
            </a:r>
          </a:p>
          <a:p>
            <a:r>
              <a:rPr lang="en-US" sz="1200" kern="1200" dirty="0">
                <a:solidFill>
                  <a:schemeClr val="tx1"/>
                </a:solidFill>
                <a:latin typeface="+mn-lt"/>
                <a:ea typeface="+mn-ea"/>
                <a:cs typeface="+mn-cs"/>
              </a:rPr>
              <a:t>5. The Fall came soon after the 7th day 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they apparently had no sex</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until after the Fall</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So I think the temptation and Fall of man was sometime in the 8th-10th days of history.</a:t>
            </a:r>
            <a:endParaRPr lang="en-US" altLang="zh-CN" b="1" dirty="0">
              <a:solidFill>
                <a:srgbClr val="0000CC"/>
              </a:solidFill>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3A0D78-9467-2B49-B715-5A7FD656D4B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told you when I started that we would see both what went wrong and how our problem is met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to be saved from our independence that leads to sin</a:t>
            </a:r>
            <a:r>
              <a:rPr lang="en-SG" dirty="0">
                <a:effectLst/>
              </a:rPr>
              <a:t> [restated].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1752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Notice how Satan came in disguise to tempt</a:t>
            </a:r>
            <a:r>
              <a:rPr lang="en-US" baseline="0" dirty="0"/>
              <a:t> </a:t>
            </a:r>
            <a:r>
              <a:rPr lang="en-US" dirty="0"/>
              <a:t>Eve to doubt</a:t>
            </a:r>
            <a:r>
              <a:rPr lang="en-US" baseline="0" dirty="0"/>
              <a:t> God</a:t>
            </a:r>
            <a:r>
              <a:rPr lang="uk-UA" baseline="0" dirty="0"/>
              <a:t>'</a:t>
            </a:r>
            <a:r>
              <a:rPr lang="en-US" baseline="0" dirty="0"/>
              <a:t>s word.</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OS-01-Gen1-3—Slide 181</a:t>
            </a:r>
          </a:p>
          <a:p>
            <a:r>
              <a:rPr lang="en-US" dirty="0"/>
              <a:t>SA-02-Creation-15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3849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serpent then challenged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judgment by claiming </a:t>
            </a:r>
            <a:r>
              <a:rPr lang="uk-UA"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you will not surely die</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promised instead sophistication (that their </a:t>
            </a:r>
            <a:r>
              <a:rPr lang="en-US" sz="1200" i="1" kern="1200" dirty="0">
                <a:solidFill>
                  <a:schemeClr val="tx1"/>
                </a:solidFill>
                <a:effectLst/>
                <a:latin typeface="+mn-lt"/>
                <a:ea typeface="+mn-ea"/>
                <a:cs typeface="+mn-cs"/>
              </a:rPr>
              <a:t>eyes will be opened</a:t>
            </a:r>
            <a:r>
              <a:rPr lang="en-US" sz="1200" kern="1200" dirty="0">
                <a:solidFill>
                  <a:schemeClr val="tx1"/>
                </a:solidFill>
                <a:effectLst/>
                <a:latin typeface="+mn-lt"/>
                <a:ea typeface="+mn-ea"/>
                <a:cs typeface="+mn-cs"/>
              </a:rPr>
              <a:t>) and spiritual advancement (that they will be </a:t>
            </a:r>
            <a:r>
              <a:rPr lang="en-US" sz="1200" i="1" kern="1200" dirty="0">
                <a:solidFill>
                  <a:schemeClr val="tx1"/>
                </a:solidFill>
                <a:effectLst/>
                <a:latin typeface="+mn-lt"/>
                <a:ea typeface="+mn-ea"/>
                <a:cs typeface="+mn-cs"/>
              </a:rPr>
              <a:t>like God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(Gordon Wenham,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Genesis,</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New Bible Commentary</a:t>
            </a:r>
            <a:r>
              <a:rPr lang="en-US" sz="1200" kern="1200" dirty="0">
                <a:solidFill>
                  <a:schemeClr val="tx1"/>
                </a:solidFill>
                <a:effectLst/>
                <a:latin typeface="+mn-lt"/>
                <a:ea typeface="+mn-ea"/>
                <a:cs typeface="+mn-cs"/>
              </a:rPr>
              <a:t>)</a:t>
            </a:r>
            <a:r>
              <a:rPr lang="en-SG" dirty="0">
                <a:effectLst/>
              </a:rPr>
              <a:t> </a:t>
            </a:r>
            <a:endParaRPr lang="en-US" dirty="0"/>
          </a:p>
          <a:p>
            <a:endParaRPr lang="en-US" dirty="0"/>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need to get back to the real story of how sin entered our world.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bodily cravings, greed and pride motivated her and Adam to sin by eating the fruit (3:6).</a:t>
            </a:r>
            <a:r>
              <a:rPr lang="en-SG" dirty="0">
                <a:effectLst/>
              </a:rPr>
              <a:t>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0D818-7B09-C248-8F42-3DC0A9E4F1A2}"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OS-01-Gen1-3—Slide 182</a:t>
            </a:r>
          </a:p>
          <a:p>
            <a:r>
              <a:rPr lang="en-US" dirty="0"/>
              <a:t>SA-02-Creation-16</a:t>
            </a: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590469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BCF307-F20F-394C-9EF2-40492C8811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67970" name="Rectangle 2"/>
          <p:cNvSpPr>
            <a:spLocks noGrp="1" noRot="1" noChangeAspect="1" noChangeArrowheads="1"/>
          </p:cNvSpPr>
          <p:nvPr>
            <p:ph type="sldImg"/>
          </p:nvPr>
        </p:nvSpPr>
        <p:spPr>
          <a:xfrm>
            <a:off x="1130300" y="674688"/>
            <a:ext cx="4597400" cy="3448050"/>
          </a:xfrm>
          <a:solidFill>
            <a:srgbClr val="FFFFFF"/>
          </a:solidFill>
          <a:ln/>
        </p:spPr>
      </p:sp>
      <p:sp>
        <p:nvSpPr>
          <p:cNvPr id="467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God had given her a mind (but she used it to doubt), emotions (but she used them to deny what she knew was wrong), and a will—but she used her will to disobey the clear will of God.  Why? [Eve </a:t>
            </a:r>
            <a:r>
              <a:rPr lang="en-US" sz="1200" i="1" kern="1200" dirty="0">
                <a:solidFill>
                  <a:schemeClr val="tx1"/>
                </a:solidFill>
                <a:effectLst/>
                <a:latin typeface="+mn-lt"/>
                <a:ea typeface="+mn-ea"/>
                <a:cs typeface="+mn-cs"/>
              </a:rPr>
              <a:t>felt God was unfair</a:t>
            </a:r>
            <a:r>
              <a:rPr lang="en-US" sz="1200" kern="1200" dirty="0">
                <a:solidFill>
                  <a:schemeClr val="tx1"/>
                </a:solidFill>
                <a:effectLst/>
                <a:latin typeface="+mn-lt"/>
                <a:ea typeface="+mn-ea"/>
                <a:cs typeface="+mn-cs"/>
              </a:rPr>
              <a:t> by not letting her be God (3:4-5).]</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Sadly, Adam was right there with her—but instead of leading and protecting her, Adam left Eve alone to face the enemy—and he also ate with her.  Some leader!</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then, were the results of this first sin of man?  One might call it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Blame Game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asked Adam what he had done.</a:t>
            </a:r>
          </a:p>
          <a:p>
            <a:r>
              <a:rPr lang="en-US" sz="1200" kern="1200" dirty="0">
                <a:solidFill>
                  <a:schemeClr val="tx1"/>
                </a:solidFill>
                <a:effectLst/>
                <a:latin typeface="+mn-lt"/>
                <a:ea typeface="+mn-ea"/>
                <a:cs typeface="+mn-cs"/>
              </a:rPr>
              <a:t>Adam blamed Eve (and God):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woman YOU</a:t>
            </a:r>
            <a:r>
              <a:rPr lang="en-US" sz="1200" kern="1200" baseline="0" dirty="0">
                <a:solidFill>
                  <a:schemeClr val="tx1"/>
                </a:solidFill>
                <a:effectLst/>
                <a:latin typeface="+mn-lt"/>
                <a:ea typeface="+mn-ea"/>
                <a:cs typeface="+mn-cs"/>
              </a:rPr>
              <a:t> gave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then asked Eve what she had done.</a:t>
            </a:r>
          </a:p>
          <a:p>
            <a:r>
              <a:rPr lang="en-US" sz="1200" kern="1200" baseline="0" dirty="0">
                <a:solidFill>
                  <a:schemeClr val="tx1"/>
                </a:solidFill>
                <a:effectLst/>
                <a:latin typeface="+mn-lt"/>
                <a:ea typeface="+mn-ea"/>
                <a:cs typeface="+mn-cs"/>
              </a:rPr>
              <a:t>Eve blamed Satan: </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The serpent deceived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(3:13)</a:t>
            </a:r>
          </a:p>
          <a:p>
            <a:r>
              <a:rPr lang="en-US" sz="1200" kern="1200" baseline="0" dirty="0">
                <a:solidFill>
                  <a:schemeClr val="tx1"/>
                </a:solidFill>
                <a:effectLst/>
                <a:latin typeface="+mn-lt"/>
                <a:ea typeface="+mn-ea"/>
                <a:cs typeface="+mn-cs"/>
              </a:rPr>
              <a:t>The only one who </a:t>
            </a:r>
            <a:r>
              <a:rPr lang="en-US" sz="1200" kern="1200" baseline="0" dirty="0" err="1">
                <a:solidFill>
                  <a:schemeClr val="tx1"/>
                </a:solidFill>
                <a:effectLst/>
                <a:latin typeface="+mn-lt"/>
                <a:ea typeface="+mn-ea"/>
                <a:cs typeface="+mn-cs"/>
              </a:rPr>
              <a:t>didn</a:t>
            </a:r>
            <a:r>
              <a:rPr lang="uk-UA"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 blame someone else was the serpent!</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2189A17-4398-5543-A234-7FB76B8872C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Adam and Eve felt deep shame (3:7-13)</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B10F5F-3A82-4B4B-8225-EB27FA7C7D8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4652D1-5D57-8D4B-A567-884EBEC6DCD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EE161A-A027-1442-BD68-B645B9A7B9D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a:p>
            <a:pPr>
              <a:defRPr/>
            </a:pPr>
            <a:r>
              <a:rPr lang="en-US" dirty="0"/>
              <a:t>Adam</a:t>
            </a:r>
            <a:r>
              <a:rPr lang="uk-UA" dirty="0"/>
              <a:t>'</a:t>
            </a:r>
            <a:r>
              <a:rPr lang="en-US" dirty="0"/>
              <a:t>s physical death did not come for another 930 years (Gen. 5:5), but his spiritual</a:t>
            </a:r>
            <a:r>
              <a:rPr lang="en-US" baseline="0" dirty="0"/>
              <a:t> separation (death) came immediately upon sinning against God.</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0D818-7B09-C248-8F42-3DC0A9E4F1A2}"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OS-01-Gen1-3—Slide 183</a:t>
            </a:r>
          </a:p>
          <a:p>
            <a:r>
              <a:rPr lang="en-US" dirty="0"/>
              <a:t>SA-02-Creation-17</a:t>
            </a:r>
          </a:p>
        </p:txBody>
      </p:sp>
    </p:spTree>
    <p:extLst>
      <p:ext uri="{BB962C8B-B14F-4D97-AF65-F5344CB8AC3E}">
        <p14:creationId xmlns:p14="http://schemas.microsoft.com/office/powerpoint/2010/main" val="36143416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EE161A-A027-1442-BD68-B645B9A7B9D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a:p>
            <a:pPr>
              <a:defRPr/>
            </a:pPr>
            <a:r>
              <a:rPr lang="en-US" dirty="0"/>
              <a:t>Adam</a:t>
            </a:r>
            <a:r>
              <a:rPr lang="uk-UA" dirty="0"/>
              <a:t>'</a:t>
            </a:r>
            <a:r>
              <a:rPr lang="en-US" dirty="0"/>
              <a:t>s physical death did not come for another 930 years (Gen. 5:5), but his spiritual</a:t>
            </a:r>
            <a:r>
              <a:rPr lang="en-US" baseline="0" dirty="0"/>
              <a:t> separation (death) came immediately upon sinning against God.</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B10F5F-3A82-4B4B-8225-EB27FA7C7D8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8970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9113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3B5497-4BD3-FC49-95A3-45B150C0EBA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dirty="0">
                <a:cs typeface="+mn-cs"/>
              </a:rPr>
              <a:t>The Bible says </a:t>
            </a:r>
            <a:r>
              <a:rPr lang="en-US" sz="1200" kern="1200" dirty="0">
                <a:solidFill>
                  <a:schemeClr val="tx1"/>
                </a:solidFill>
                <a:effectLst/>
                <a:latin typeface="+mn-lt"/>
                <a:ea typeface="+mn-ea"/>
                <a:cs typeface="+mn-cs"/>
              </a:rPr>
              <a:t>that it all started good</a:t>
            </a:r>
            <a:r>
              <a:rPr lang="en-US" sz="1200" kern="1200" baseline="0" dirty="0">
                <a:solidFill>
                  <a:schemeClr val="tx1"/>
                </a:solidFill>
                <a:effectLst/>
                <a:latin typeface="+mn-lt"/>
                <a:ea typeface="+mn-ea"/>
                <a:cs typeface="+mn-cs"/>
              </a:rPr>
              <a:t> and then got corrupted. The </a:t>
            </a:r>
            <a:r>
              <a:rPr lang="en-US" sz="1200" kern="1200" dirty="0">
                <a:solidFill>
                  <a:schemeClr val="tx1"/>
                </a:solidFill>
                <a:effectLst/>
                <a:latin typeface="+mn-lt"/>
                <a:ea typeface="+mn-ea"/>
                <a:cs typeface="+mn-cs"/>
              </a:rPr>
              <a:t>fossil record provides evidence of the biblical teaching, showing horrible things that came out of the Flood</a:t>
            </a:r>
            <a:r>
              <a:rPr lang="en-SG" sz="1200" kern="1200" dirty="0">
                <a:solidFill>
                  <a:schemeClr val="tx1"/>
                </a:solidFill>
                <a:effectLst/>
                <a:latin typeface="+mn-lt"/>
                <a:ea typeface="+mn-ea"/>
                <a:cs typeface="+mn-cs"/>
              </a:rPr>
              <a:t>.</a:t>
            </a:r>
            <a:endParaRPr lang="en-US" dirty="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F306AE-7580-C048-9E1D-00737D660D7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die?  Because since the beginning we have trusted ourselves instead of God</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9826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FC5D9-4727-4B87-8571-71585A4430C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Common Slides-Arabic</a:t>
            </a:r>
          </a:p>
          <a:p>
            <a:pPr eaLnBrk="1" hangingPunct="1"/>
            <a:r>
              <a:rPr lang="en-US" altLang="en-US" dirty="0">
                <a:latin typeface="Arial" pitchFamily="34" charset="0"/>
              </a:rPr>
              <a:t>OB-22-Creation-12</a:t>
            </a:r>
          </a:p>
          <a:p>
            <a:pPr eaLnBrk="1" hangingPunct="1"/>
            <a:r>
              <a:rPr lang="en-US" altLang="en-US" dirty="0">
                <a:latin typeface="Arial" pitchFamily="34" charset="0"/>
              </a:rPr>
              <a:t>SA-02-Creation &amp; Fall-18</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have a huge problem—we did in Genesis 3 and we still do today—we trust in ourselves in prideful sin.  Does God have a solution?  Yes!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3636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Genesis 3 says that God provides Christ as our Savior from the cost of our independence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4668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Notice how Adam did not answer God’s question. Sin is like that—it motivates us to only talk about the actions of others rather than take responsibility for our own actions. </a:t>
            </a:r>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FD27E0-550F-954A-96E5-C9C2A886E8D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4B2E67-A244-004A-B86E-FC4726FF658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dirty="0">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EF5677-FDDA-D047-8411-03767012532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0CCA2F-FCA1-9848-88C2-5D71AD40A0D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AF3E8C-2A6B-F14D-8C0B-EE35E47E537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a:latin typeface="+mn-lt"/>
              <a:ea typeface="+mn-ea"/>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gave Adam hope for the future by naming Eve (3:20)</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EF5677-FDDA-D047-8411-03767012532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0CCA2F-FCA1-9848-88C2-5D71AD40A0D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killed animals to clothe Adam and Eve with reminders of redemption (3:21</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Here we see the first experience of death in the Bible—for without the shedding of blood, there is no forgiveness</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093986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421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152209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837456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008851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263444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1708289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70385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36530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69364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319148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54312297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8801552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8075712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680875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8" name="Rectangle 26"/>
          <p:cNvSpPr>
            <a:spLocks noGrp="1" noChangeArrowheads="1"/>
          </p:cNvSpPr>
          <p:nvPr>
            <p:ph type="ftr" sz="quarter" idx="11"/>
          </p:nvPr>
        </p:nvSpPr>
        <p:spPr>
          <a:ln/>
        </p:spPr>
        <p:txBody>
          <a:bodyPr/>
          <a:lstStyle>
            <a:lvl1pPr>
              <a:defRPr/>
            </a:lvl1pPr>
          </a:lstStyle>
          <a:p>
            <a:endParaRPr lang="en-US"/>
          </a:p>
        </p:txBody>
      </p:sp>
      <p:sp>
        <p:nvSpPr>
          <p:cNvPr id="9"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9930404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4" name="Rectangle 26"/>
          <p:cNvSpPr>
            <a:spLocks noGrp="1" noChangeArrowheads="1"/>
          </p:cNvSpPr>
          <p:nvPr>
            <p:ph type="ftr" sz="quarter" idx="11"/>
          </p:nvPr>
        </p:nvSpPr>
        <p:spPr>
          <a:ln/>
        </p:spPr>
        <p:txBody>
          <a:bodyPr/>
          <a:lstStyle>
            <a:lvl1pPr>
              <a:defRPr/>
            </a:lvl1pPr>
          </a:lstStyle>
          <a:p>
            <a:endParaRPr lang="en-US"/>
          </a:p>
        </p:txBody>
      </p:sp>
      <p:sp>
        <p:nvSpPr>
          <p:cNvPr id="5"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2744754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3" name="Rectangle 26"/>
          <p:cNvSpPr>
            <a:spLocks noGrp="1" noChangeArrowheads="1"/>
          </p:cNvSpPr>
          <p:nvPr>
            <p:ph type="ftr" sz="quarter" idx="11"/>
          </p:nvPr>
        </p:nvSpPr>
        <p:spPr>
          <a:ln/>
        </p:spPr>
        <p:txBody>
          <a:bodyPr/>
          <a:lstStyle>
            <a:lvl1pPr>
              <a:defRPr/>
            </a:lvl1pPr>
          </a:lstStyle>
          <a:p>
            <a:endParaRPr lang="en-US"/>
          </a:p>
        </p:txBody>
      </p:sp>
      <p:sp>
        <p:nvSpPr>
          <p:cNvPr id="4"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6469691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68701284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96369528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84646400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4360308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CC0BDF7D-2D5C-D44F-8BEE-503A5E146828}" type="slidenum">
              <a:rPr lang="en-GB"/>
              <a:pPr>
                <a:defRPr/>
              </a:pPr>
              <a:t>‹#›</a:t>
            </a:fld>
            <a:endParaRPr lang="en-GB"/>
          </a:p>
        </p:txBody>
      </p:sp>
    </p:spTree>
    <p:extLst>
      <p:ext uri="{BB962C8B-B14F-4D97-AF65-F5344CB8AC3E}">
        <p14:creationId xmlns:p14="http://schemas.microsoft.com/office/powerpoint/2010/main" val="17704912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E3187D6-6FAC-0E4D-BB6E-CFE124E88145}" type="slidenum">
              <a:rPr lang="en-GB"/>
              <a:pPr>
                <a:defRPr/>
              </a:pPr>
              <a:t>‹#›</a:t>
            </a:fld>
            <a:endParaRPr lang="en-GB"/>
          </a:p>
        </p:txBody>
      </p:sp>
    </p:spTree>
    <p:extLst>
      <p:ext uri="{BB962C8B-B14F-4D97-AF65-F5344CB8AC3E}">
        <p14:creationId xmlns:p14="http://schemas.microsoft.com/office/powerpoint/2010/main" val="2852925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BD3CC186-F05F-E742-92AF-E12E64E70D92}" type="slidenum">
              <a:rPr lang="en-GB"/>
              <a:pPr>
                <a:defRPr/>
              </a:pPr>
              <a:t>‹#›</a:t>
            </a:fld>
            <a:endParaRPr lang="en-GB"/>
          </a:p>
        </p:txBody>
      </p:sp>
    </p:spTree>
    <p:extLst>
      <p:ext uri="{BB962C8B-B14F-4D97-AF65-F5344CB8AC3E}">
        <p14:creationId xmlns:p14="http://schemas.microsoft.com/office/powerpoint/2010/main" val="22663882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DDBE067A-56CC-E443-8693-815832808D31}" type="slidenum">
              <a:rPr lang="en-GB"/>
              <a:pPr>
                <a:defRPr/>
              </a:pPr>
              <a:t>‹#›</a:t>
            </a:fld>
            <a:endParaRPr lang="en-GB"/>
          </a:p>
        </p:txBody>
      </p:sp>
    </p:spTree>
    <p:extLst>
      <p:ext uri="{BB962C8B-B14F-4D97-AF65-F5344CB8AC3E}">
        <p14:creationId xmlns:p14="http://schemas.microsoft.com/office/powerpoint/2010/main" val="13099897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5A0433F7-5899-B447-9ED7-F7639070D92F}" type="slidenum">
              <a:rPr lang="en-GB"/>
              <a:pPr>
                <a:defRPr/>
              </a:pPr>
              <a:t>‹#›</a:t>
            </a:fld>
            <a:endParaRPr lang="en-GB"/>
          </a:p>
        </p:txBody>
      </p:sp>
    </p:spTree>
    <p:extLst>
      <p:ext uri="{BB962C8B-B14F-4D97-AF65-F5344CB8AC3E}">
        <p14:creationId xmlns:p14="http://schemas.microsoft.com/office/powerpoint/2010/main" val="21355426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6497DEE5-2203-0044-AEEA-81770FCD124A}" type="slidenum">
              <a:rPr lang="en-GB"/>
              <a:pPr>
                <a:defRPr/>
              </a:pPr>
              <a:t>‹#›</a:t>
            </a:fld>
            <a:endParaRPr lang="en-GB"/>
          </a:p>
        </p:txBody>
      </p:sp>
    </p:spTree>
    <p:extLst>
      <p:ext uri="{BB962C8B-B14F-4D97-AF65-F5344CB8AC3E}">
        <p14:creationId xmlns:p14="http://schemas.microsoft.com/office/powerpoint/2010/main" val="15938048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E28B1615-3B77-F44D-BD2B-1C2C31002BC1}" type="slidenum">
              <a:rPr lang="en-GB"/>
              <a:pPr>
                <a:defRPr/>
              </a:pPr>
              <a:t>‹#›</a:t>
            </a:fld>
            <a:endParaRPr lang="en-GB"/>
          </a:p>
        </p:txBody>
      </p:sp>
    </p:spTree>
    <p:extLst>
      <p:ext uri="{BB962C8B-B14F-4D97-AF65-F5344CB8AC3E}">
        <p14:creationId xmlns:p14="http://schemas.microsoft.com/office/powerpoint/2010/main" val="28456847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9DFE59E1-3E65-664D-8260-7D349243855B}" type="slidenum">
              <a:rPr lang="en-GB"/>
              <a:pPr>
                <a:defRPr/>
              </a:pPr>
              <a:t>‹#›</a:t>
            </a:fld>
            <a:endParaRPr lang="en-GB"/>
          </a:p>
        </p:txBody>
      </p:sp>
    </p:spTree>
    <p:extLst>
      <p:ext uri="{BB962C8B-B14F-4D97-AF65-F5344CB8AC3E}">
        <p14:creationId xmlns:p14="http://schemas.microsoft.com/office/powerpoint/2010/main" val="210477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775F8692-9B31-0243-A829-4615F14E57A8}" type="slidenum">
              <a:rPr lang="en-GB"/>
              <a:pPr>
                <a:defRPr/>
              </a:pPr>
              <a:t>‹#›</a:t>
            </a:fld>
            <a:endParaRPr lang="en-GB"/>
          </a:p>
        </p:txBody>
      </p:sp>
    </p:spTree>
    <p:extLst>
      <p:ext uri="{BB962C8B-B14F-4D97-AF65-F5344CB8AC3E}">
        <p14:creationId xmlns:p14="http://schemas.microsoft.com/office/powerpoint/2010/main" val="8983219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E2891A6-DBC7-A24E-BC8C-602CC8A6769F}" type="slidenum">
              <a:rPr lang="en-GB"/>
              <a:pPr>
                <a:defRPr/>
              </a:pPr>
              <a:t>‹#›</a:t>
            </a:fld>
            <a:endParaRPr lang="en-GB"/>
          </a:p>
        </p:txBody>
      </p:sp>
    </p:spTree>
    <p:extLst>
      <p:ext uri="{BB962C8B-B14F-4D97-AF65-F5344CB8AC3E}">
        <p14:creationId xmlns:p14="http://schemas.microsoft.com/office/powerpoint/2010/main" val="37359717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76D0BD24-105D-8642-B3E2-732BB226C524}" type="slidenum">
              <a:rPr lang="en-GB"/>
              <a:pPr>
                <a:defRPr/>
              </a:pPr>
              <a:t>‹#›</a:t>
            </a:fld>
            <a:endParaRPr lang="en-GB"/>
          </a:p>
        </p:txBody>
      </p:sp>
    </p:spTree>
    <p:extLst>
      <p:ext uri="{BB962C8B-B14F-4D97-AF65-F5344CB8AC3E}">
        <p14:creationId xmlns:p14="http://schemas.microsoft.com/office/powerpoint/2010/main" val="2547636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044BE9EC-5C30-774F-B790-F33B926F5514}" type="slidenum">
              <a:rPr lang="en-US"/>
              <a:pPr>
                <a:defRPr/>
              </a:pPr>
              <a:t>‹#›</a:t>
            </a:fld>
            <a:endParaRPr lang="en-US"/>
          </a:p>
        </p:txBody>
      </p:sp>
    </p:spTree>
    <p:extLst>
      <p:ext uri="{BB962C8B-B14F-4D97-AF65-F5344CB8AC3E}">
        <p14:creationId xmlns:p14="http://schemas.microsoft.com/office/powerpoint/2010/main" val="26257247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D66B958-6450-B84E-A588-42F6259244D9}" type="slidenum">
              <a:rPr lang="en-US"/>
              <a:pPr>
                <a:defRPr/>
              </a:pPr>
              <a:t>‹#›</a:t>
            </a:fld>
            <a:endParaRPr lang="en-US"/>
          </a:p>
        </p:txBody>
      </p:sp>
    </p:spTree>
    <p:extLst>
      <p:ext uri="{BB962C8B-B14F-4D97-AF65-F5344CB8AC3E}">
        <p14:creationId xmlns:p14="http://schemas.microsoft.com/office/powerpoint/2010/main" val="8822450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E31C21F-A67B-E243-B0F7-B3D3E6443ECA}" type="slidenum">
              <a:rPr lang="en-US"/>
              <a:pPr>
                <a:defRPr/>
              </a:pPr>
              <a:t>‹#›</a:t>
            </a:fld>
            <a:endParaRPr lang="en-US"/>
          </a:p>
        </p:txBody>
      </p:sp>
    </p:spTree>
    <p:extLst>
      <p:ext uri="{BB962C8B-B14F-4D97-AF65-F5344CB8AC3E}">
        <p14:creationId xmlns:p14="http://schemas.microsoft.com/office/powerpoint/2010/main" val="11426067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0B6CCBC-F724-B441-A4C3-165EFD0ED9C5}" type="slidenum">
              <a:rPr lang="en-US"/>
              <a:pPr>
                <a:defRPr/>
              </a:pPr>
              <a:t>‹#›</a:t>
            </a:fld>
            <a:endParaRPr lang="en-US"/>
          </a:p>
        </p:txBody>
      </p:sp>
    </p:spTree>
    <p:extLst>
      <p:ext uri="{BB962C8B-B14F-4D97-AF65-F5344CB8AC3E}">
        <p14:creationId xmlns:p14="http://schemas.microsoft.com/office/powerpoint/2010/main" val="41273567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4CAF68A-2B4B-724C-BCF7-416A9778BE7F}" type="slidenum">
              <a:rPr lang="en-US"/>
              <a:pPr>
                <a:defRPr/>
              </a:pPr>
              <a:t>‹#›</a:t>
            </a:fld>
            <a:endParaRPr lang="en-US"/>
          </a:p>
        </p:txBody>
      </p:sp>
    </p:spTree>
    <p:extLst>
      <p:ext uri="{BB962C8B-B14F-4D97-AF65-F5344CB8AC3E}">
        <p14:creationId xmlns:p14="http://schemas.microsoft.com/office/powerpoint/2010/main" val="31470945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E5B695D7-D8B0-5845-8622-EBC2CD6AA4E7}" type="slidenum">
              <a:rPr lang="en-US"/>
              <a:pPr>
                <a:defRPr/>
              </a:pPr>
              <a:t>‹#›</a:t>
            </a:fld>
            <a:endParaRPr lang="en-US"/>
          </a:p>
        </p:txBody>
      </p:sp>
    </p:spTree>
    <p:extLst>
      <p:ext uri="{BB962C8B-B14F-4D97-AF65-F5344CB8AC3E}">
        <p14:creationId xmlns:p14="http://schemas.microsoft.com/office/powerpoint/2010/main" val="17614036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BA4CCC26-0EA2-AD49-A64B-8AD5827ACB18}" type="slidenum">
              <a:rPr lang="en-US"/>
              <a:pPr>
                <a:defRPr/>
              </a:pPr>
              <a:t>‹#›</a:t>
            </a:fld>
            <a:endParaRPr lang="en-US"/>
          </a:p>
        </p:txBody>
      </p:sp>
    </p:spTree>
    <p:extLst>
      <p:ext uri="{BB962C8B-B14F-4D97-AF65-F5344CB8AC3E}">
        <p14:creationId xmlns:p14="http://schemas.microsoft.com/office/powerpoint/2010/main" val="2584094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365668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2708E23-B935-FD4C-AD60-349E792BDDAC}" type="slidenum">
              <a:rPr lang="en-US"/>
              <a:pPr>
                <a:defRPr/>
              </a:pPr>
              <a:t>‹#›</a:t>
            </a:fld>
            <a:endParaRPr lang="en-US"/>
          </a:p>
        </p:txBody>
      </p:sp>
    </p:spTree>
    <p:extLst>
      <p:ext uri="{BB962C8B-B14F-4D97-AF65-F5344CB8AC3E}">
        <p14:creationId xmlns:p14="http://schemas.microsoft.com/office/powerpoint/2010/main" val="10857243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3194626-85B7-8544-BD93-F11852B2C046}" type="slidenum">
              <a:rPr lang="en-US"/>
              <a:pPr>
                <a:defRPr/>
              </a:pPr>
              <a:t>‹#›</a:t>
            </a:fld>
            <a:endParaRPr lang="en-US"/>
          </a:p>
        </p:txBody>
      </p:sp>
    </p:spTree>
    <p:extLst>
      <p:ext uri="{BB962C8B-B14F-4D97-AF65-F5344CB8AC3E}">
        <p14:creationId xmlns:p14="http://schemas.microsoft.com/office/powerpoint/2010/main" val="5041901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8B1A65-0F98-094D-A451-24B54394D856}" type="slidenum">
              <a:rPr lang="en-US"/>
              <a:pPr>
                <a:defRPr/>
              </a:pPr>
              <a:t>‹#›</a:t>
            </a:fld>
            <a:endParaRPr lang="en-US"/>
          </a:p>
        </p:txBody>
      </p:sp>
    </p:spTree>
    <p:extLst>
      <p:ext uri="{BB962C8B-B14F-4D97-AF65-F5344CB8AC3E}">
        <p14:creationId xmlns:p14="http://schemas.microsoft.com/office/powerpoint/2010/main" val="32829455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DAB3D32-B365-684B-856E-1EB36F8E9431}" type="slidenum">
              <a:rPr lang="en-US"/>
              <a:pPr>
                <a:defRPr/>
              </a:pPr>
              <a:t>‹#›</a:t>
            </a:fld>
            <a:endParaRPr lang="en-US"/>
          </a:p>
        </p:txBody>
      </p:sp>
    </p:spTree>
    <p:extLst>
      <p:ext uri="{BB962C8B-B14F-4D97-AF65-F5344CB8AC3E}">
        <p14:creationId xmlns:p14="http://schemas.microsoft.com/office/powerpoint/2010/main" val="40267944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338DD89-FBA7-0447-9410-3DC80D206635}" type="slidenum">
              <a:rPr lang="en-US"/>
              <a:pPr>
                <a:defRPr/>
              </a:pPr>
              <a:t>‹#›</a:t>
            </a:fld>
            <a:endParaRPr lang="en-US"/>
          </a:p>
        </p:txBody>
      </p:sp>
    </p:spTree>
    <p:extLst>
      <p:ext uri="{BB962C8B-B14F-4D97-AF65-F5344CB8AC3E}">
        <p14:creationId xmlns:p14="http://schemas.microsoft.com/office/powerpoint/2010/main" val="15262475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40400898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18641285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11053889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6428725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583193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582217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6138444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17161708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9292612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42685776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5335084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7172985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42836258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15442568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070241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185142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5265445"/>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281673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509909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637914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1851356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225874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744427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650240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499300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352706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0239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20481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9067165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563177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5676282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24610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1803209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266168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6333739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775160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946460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pPr/>
              <a:t>11/30/2023</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395182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525911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6862155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1F8F537E-5DAA-AC4C-8053-EB8D60B8F21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476814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C37B06D-42C0-B140-B503-5988354B0E7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31216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B2DF32D-768B-DA4B-AB09-51DFE1CC63B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031136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42BA8D51-C5C7-BE4D-A508-E036EDE35BBF}"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414556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7F4D37B-1FEA-CA4F-AA09-478D2CC9812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81685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8D46A5F-C8EB-0147-BF09-9CEBFBAE4985}"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589255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6737C2BE-2908-6A43-9ACC-CE76BAB453C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3332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EC7283B-34FD-7E41-B756-7DEA65F198F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540608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5D0F5E6-B2B0-7A48-A4DD-81FCDF6E54E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1725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557619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F5A01167-C66D-0742-9EBA-B2B8C282A28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955145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2267218560"/>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3761549320"/>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1341173892"/>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2667706342"/>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905563690"/>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1820611892"/>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3074958188"/>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652148555"/>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121091184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81279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269985645"/>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856941455"/>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2215103663"/>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3382342493"/>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2043523410"/>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2050968783"/>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3789721638"/>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182590900"/>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2576502298"/>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414544958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360790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3335519172"/>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2803519023"/>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3535941947"/>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1509959911"/>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43430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2818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34436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55839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30491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7911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538722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45981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44510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32818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2618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13670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8875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3445985867"/>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4141425550"/>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1423019989"/>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289137525"/>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453669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715329348"/>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2035878687"/>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661572677"/>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732205354"/>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1823870582"/>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1024086175"/>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373705754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5564312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150065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659993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43855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9911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69358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672951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58643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348756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83244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50634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90961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8006763"/>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4517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08317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07887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989634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972568"/>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731157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68529"/>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190856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593098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92966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3068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0241952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76079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838220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92354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995854"/>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155735"/>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8542372"/>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732409"/>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375543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405777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20875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93599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918862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26688783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73903E6-E6F3-0F49-8740-299C6EA71D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07483829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4FECEA0-C2C7-AD40-836D-BDDE9023C8FF}"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89321218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A5D04CA-B7DA-D746-8C00-9BF85993CBF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31647345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DFA0F4A4-D27D-D94C-A57B-3C31D0077E14}"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959453606"/>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6017C7B-494B-DB4C-BD8E-8F287756E13D}"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247295897"/>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03440BAD-10C1-C046-ABB1-20268808B0C2}"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08426108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9F85105-B8F9-624B-BB21-FC1724A72D7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227865399"/>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C0BC0B5-26F5-614E-90B4-5BC72245639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185871423"/>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60FD8E7-5D0D-4846-92D4-8EC8B725FFD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08725074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7885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268B5E93-16FE-E645-9C61-45308A8927E2}"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0129432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FAAE501-2F0D-4A44-8759-6EF7000980CC}"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207843722"/>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63EF727-93E4-184D-97A0-8D3E9987D8D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19921548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71855909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92692585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481990557"/>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167062040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370211500"/>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21370152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32325994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38805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129608293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063329691"/>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210044795"/>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73179975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D17AEEE-4E52-1A4E-A966-A4EB3ED0D1FC}" type="slidenum">
              <a:rPr lang="en-US"/>
              <a:pPr>
                <a:defRPr/>
              </a:pPr>
              <a:t>‹#›</a:t>
            </a:fld>
            <a:endParaRPr lang="en-US"/>
          </a:p>
        </p:txBody>
      </p:sp>
    </p:spTree>
    <p:extLst>
      <p:ext uri="{BB962C8B-B14F-4D97-AF65-F5344CB8AC3E}">
        <p14:creationId xmlns:p14="http://schemas.microsoft.com/office/powerpoint/2010/main" val="27768881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75ABC24-28A7-DA45-86FA-8E1DF146336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20998756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279E87E-7B78-4342-920D-FF4F28793DA0}"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94453101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60B270B-AD76-D24E-AFAF-688E8C515ACA}"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46741662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5A4FD66-4203-984B-BC4D-B65DB45F1E7D}"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1891905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3B8CD962-FD41-4441-A667-1AB9636F1869}"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76430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72212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6A71A3E6-CE9B-504A-9C3E-A3FBBFB69F5C}"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11943577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E159942-FC21-5B49-BDAB-21AF89E66C46}"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360393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68EB2CED-7A3A-5C40-B1B0-42CB0D36434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90944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F463C05-532B-B248-8B20-41128431E52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0323460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5197EFD7-5FF1-D945-A4E1-43215B335EA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22966902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35B7378-58B1-8C49-9F47-6CE80055B4A8}"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6342919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2AD6A2B8-8574-9A4C-B0E5-7BE60241641E}"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23532652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399934930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64172345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2479988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263671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42034886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296762758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261503195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83495269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29845753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139511759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5749360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2259397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6252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9877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086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190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11/30/2023</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0689539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11/30/2023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553923859"/>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11/30/2023</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494004114"/>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11/30/2023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07813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11/30/2023</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19609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043616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356377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3350177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69215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333372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290473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988090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81506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355847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622568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11/30/2023</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54875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65F858-21A7-3949-93B7-64259C263C01}" type="slidenum">
              <a:rPr lang="en-US"/>
              <a:pPr>
                <a:defRPr/>
              </a:pPr>
              <a:t>‹#›</a:t>
            </a:fld>
            <a:endParaRPr lang="en-US"/>
          </a:p>
        </p:txBody>
      </p:sp>
    </p:spTree>
    <p:extLst>
      <p:ext uri="{BB962C8B-B14F-4D97-AF65-F5344CB8AC3E}">
        <p14:creationId xmlns:p14="http://schemas.microsoft.com/office/powerpoint/2010/main" val="97560105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52513-048F-3C48-8640-1EF429F294BA}" type="slidenum">
              <a:rPr lang="en-US"/>
              <a:pPr>
                <a:defRPr/>
              </a:pPr>
              <a:t>‹#›</a:t>
            </a:fld>
            <a:endParaRPr lang="en-US"/>
          </a:p>
        </p:txBody>
      </p:sp>
    </p:spTree>
    <p:extLst>
      <p:ext uri="{BB962C8B-B14F-4D97-AF65-F5344CB8AC3E}">
        <p14:creationId xmlns:p14="http://schemas.microsoft.com/office/powerpoint/2010/main" val="3857911201"/>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653A7-448C-174D-A11A-4A4F1246FED1}" type="slidenum">
              <a:rPr lang="en-US"/>
              <a:pPr>
                <a:defRPr/>
              </a:pPr>
              <a:t>‹#›</a:t>
            </a:fld>
            <a:endParaRPr lang="en-US"/>
          </a:p>
        </p:txBody>
      </p:sp>
    </p:spTree>
    <p:extLst>
      <p:ext uri="{BB962C8B-B14F-4D97-AF65-F5344CB8AC3E}">
        <p14:creationId xmlns:p14="http://schemas.microsoft.com/office/powerpoint/2010/main" val="339991512"/>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22469-BEA7-2142-BCA6-958A0B5BD0FA}" type="slidenum">
              <a:rPr lang="en-US"/>
              <a:pPr>
                <a:defRPr/>
              </a:pPr>
              <a:t>‹#›</a:t>
            </a:fld>
            <a:endParaRPr lang="en-US"/>
          </a:p>
        </p:txBody>
      </p:sp>
    </p:spTree>
    <p:extLst>
      <p:ext uri="{BB962C8B-B14F-4D97-AF65-F5344CB8AC3E}">
        <p14:creationId xmlns:p14="http://schemas.microsoft.com/office/powerpoint/2010/main" val="397862378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90F54-1740-AF41-9DF0-141BAB646E9B}" type="slidenum">
              <a:rPr lang="en-US"/>
              <a:pPr>
                <a:defRPr/>
              </a:pPr>
              <a:t>‹#›</a:t>
            </a:fld>
            <a:endParaRPr lang="en-US"/>
          </a:p>
        </p:txBody>
      </p:sp>
    </p:spTree>
    <p:extLst>
      <p:ext uri="{BB962C8B-B14F-4D97-AF65-F5344CB8AC3E}">
        <p14:creationId xmlns:p14="http://schemas.microsoft.com/office/powerpoint/2010/main" val="3631152877"/>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9376F4-8EFD-7148-92CF-E28CF1967EC0}" type="slidenum">
              <a:rPr lang="en-US"/>
              <a:pPr>
                <a:defRPr/>
              </a:pPr>
              <a:t>‹#›</a:t>
            </a:fld>
            <a:endParaRPr lang="en-US"/>
          </a:p>
        </p:txBody>
      </p:sp>
    </p:spTree>
    <p:extLst>
      <p:ext uri="{BB962C8B-B14F-4D97-AF65-F5344CB8AC3E}">
        <p14:creationId xmlns:p14="http://schemas.microsoft.com/office/powerpoint/2010/main" val="2541328135"/>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C4E14-9E35-5648-BE14-9411ECEF9350}" type="slidenum">
              <a:rPr lang="en-US"/>
              <a:pPr>
                <a:defRPr/>
              </a:pPr>
              <a:t>‹#›</a:t>
            </a:fld>
            <a:endParaRPr lang="en-US"/>
          </a:p>
        </p:txBody>
      </p:sp>
    </p:spTree>
    <p:extLst>
      <p:ext uri="{BB962C8B-B14F-4D97-AF65-F5344CB8AC3E}">
        <p14:creationId xmlns:p14="http://schemas.microsoft.com/office/powerpoint/2010/main" val="153037691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50889-60C4-8247-AF72-40F66C66BD1E}" type="slidenum">
              <a:rPr lang="en-US"/>
              <a:pPr>
                <a:defRPr/>
              </a:pPr>
              <a:t>‹#›</a:t>
            </a:fld>
            <a:endParaRPr lang="en-US"/>
          </a:p>
        </p:txBody>
      </p:sp>
    </p:spTree>
    <p:extLst>
      <p:ext uri="{BB962C8B-B14F-4D97-AF65-F5344CB8AC3E}">
        <p14:creationId xmlns:p14="http://schemas.microsoft.com/office/powerpoint/2010/main" val="170710750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276D8-101E-F249-A447-31F6D8A37174}" type="slidenum">
              <a:rPr lang="en-US"/>
              <a:pPr>
                <a:defRPr/>
              </a:pPr>
              <a:t>‹#›</a:t>
            </a:fld>
            <a:endParaRPr lang="en-US"/>
          </a:p>
        </p:txBody>
      </p:sp>
    </p:spTree>
    <p:extLst>
      <p:ext uri="{BB962C8B-B14F-4D97-AF65-F5344CB8AC3E}">
        <p14:creationId xmlns:p14="http://schemas.microsoft.com/office/powerpoint/2010/main" val="660565224"/>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F3276-988E-B74C-9167-22E776D94BA9}" type="slidenum">
              <a:rPr lang="en-US"/>
              <a:pPr>
                <a:defRPr/>
              </a:pPr>
              <a:t>‹#›</a:t>
            </a:fld>
            <a:endParaRPr lang="en-US"/>
          </a:p>
        </p:txBody>
      </p:sp>
    </p:spTree>
    <p:extLst>
      <p:ext uri="{BB962C8B-B14F-4D97-AF65-F5344CB8AC3E}">
        <p14:creationId xmlns:p14="http://schemas.microsoft.com/office/powerpoint/2010/main" val="1745191121"/>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23B23-90FC-1A4D-8908-B8589122E62F}" type="slidenum">
              <a:rPr lang="en-US"/>
              <a:pPr>
                <a:defRPr/>
              </a:pPr>
              <a:t>‹#›</a:t>
            </a:fld>
            <a:endParaRPr lang="en-US"/>
          </a:p>
        </p:txBody>
      </p:sp>
    </p:spTree>
    <p:extLst>
      <p:ext uri="{BB962C8B-B14F-4D97-AF65-F5344CB8AC3E}">
        <p14:creationId xmlns:p14="http://schemas.microsoft.com/office/powerpoint/2010/main" val="2160025788"/>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8C979C-56CF-D54F-8F57-1F9DD341C8E2}" type="slidenum">
              <a:rPr lang="en-US"/>
              <a:pPr>
                <a:defRPr/>
              </a:pPr>
              <a:t>‹#›</a:t>
            </a:fld>
            <a:endParaRPr lang="en-US"/>
          </a:p>
        </p:txBody>
      </p:sp>
    </p:spTree>
    <p:extLst>
      <p:ext uri="{BB962C8B-B14F-4D97-AF65-F5344CB8AC3E}">
        <p14:creationId xmlns:p14="http://schemas.microsoft.com/office/powerpoint/2010/main" val="2092807890"/>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2531121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0962418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1716765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7614878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751559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122222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9008506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4961326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4706946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80950409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14941232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00471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6917508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685244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8224190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39116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6828796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15809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750052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777331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75090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9888328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852973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836925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176621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541697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047582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1025861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9859617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490280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808863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7155068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6940576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6823669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0150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1282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10.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11.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2.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7.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8.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9.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0.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1.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2.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3.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4.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5.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6.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4.jpe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1.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967489635"/>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11/30/2023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88099389"/>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383874026"/>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fld id="{52F367E4-7E1D-FF4E-AF00-438FDA6547A0}" type="datetimeFigureOut">
              <a:rPr lang="en-US" smtClean="0"/>
              <a:pPr/>
              <a:t>11/30/2023</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EAEAEA"/>
                </a:solidFill>
                <a:latin typeface="Arial" charset="0"/>
                <a:ea typeface="ＭＳ Ｐゴシック" charset="0"/>
                <a:cs typeface="ＭＳ Ｐゴシック"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967143234"/>
      </p:ext>
    </p:extLst>
  </p:cSld>
  <p:clrMap bg1="dk2" tx1="lt1" bg2="dk1" tx2="lt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fontAlgn="base">
              <a:spcBef>
                <a:spcPct val="0"/>
              </a:spcBef>
              <a:spcAft>
                <a:spcPct val="0"/>
              </a:spcAft>
              <a:defRPr/>
            </a:pPr>
            <a:fld id="{918302FF-6983-AF40-A33B-E842BFD89301}"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488880831"/>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400" fontAlgn="base">
              <a:spcBef>
                <a:spcPct val="0"/>
              </a:spcBef>
              <a:spcAft>
                <a:spcPct val="0"/>
              </a:spcAft>
              <a:defRPr/>
            </a:pPr>
            <a:fld id="{277F5D1E-B6F4-8742-A65A-78D2BC29343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3175845"/>
      </p:ext>
    </p:extLst>
  </p:cSld>
  <p:clrMap bg1="dk2" tx1="lt1" bg2="dk1" tx2="lt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18A8791-A0D0-CE49-9DEA-6760510D96A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73032378"/>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53813236"/>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pPr/>
              <a:t>11/30/2023</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05697777"/>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674706"/>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085504330"/>
      </p:ext>
    </p:extLst>
  </p:cSld>
  <p:clrMap bg1="dk2" tx1="lt1" bg2="dk1"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extLst>
      <p:ext uri="{BB962C8B-B14F-4D97-AF65-F5344CB8AC3E}">
        <p14:creationId xmlns:p14="http://schemas.microsoft.com/office/powerpoint/2010/main" val="1018338490"/>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extLst>
      <p:ext uri="{BB962C8B-B14F-4D97-AF65-F5344CB8AC3E}">
        <p14:creationId xmlns:p14="http://schemas.microsoft.com/office/powerpoint/2010/main" val="35318436"/>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11/30/2023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06565642"/>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extLst>
      <p:ext uri="{BB962C8B-B14F-4D97-AF65-F5344CB8AC3E}">
        <p14:creationId xmlns:p14="http://schemas.microsoft.com/office/powerpoint/2010/main" val="2711735186"/>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extLst>
      <p:ext uri="{BB962C8B-B14F-4D97-AF65-F5344CB8AC3E}">
        <p14:creationId xmlns:p14="http://schemas.microsoft.com/office/powerpoint/2010/main" val="2167185227"/>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dirty="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dirty="0"/>
              <a:t> </a:t>
            </a:r>
          </a:p>
        </p:txBody>
      </p:sp>
    </p:spTree>
    <p:extLst>
      <p:ext uri="{BB962C8B-B14F-4D97-AF65-F5344CB8AC3E}">
        <p14:creationId xmlns:p14="http://schemas.microsoft.com/office/powerpoint/2010/main" val="217219230"/>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dirty="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dirty="0">
                <a:solidFill>
                  <a:srgbClr val="000000"/>
                </a:solidFill>
              </a:rPr>
              <a:t> </a:t>
            </a:r>
          </a:p>
        </p:txBody>
      </p:sp>
    </p:spTree>
    <p:extLst>
      <p:ext uri="{BB962C8B-B14F-4D97-AF65-F5344CB8AC3E}">
        <p14:creationId xmlns:p14="http://schemas.microsoft.com/office/powerpoint/2010/main" val="904411473"/>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extLst>
      <p:ext uri="{BB962C8B-B14F-4D97-AF65-F5344CB8AC3E}">
        <p14:creationId xmlns:p14="http://schemas.microsoft.com/office/powerpoint/2010/main" val="3150254922"/>
      </p:ext>
    </p:extLst>
  </p:cSld>
  <p:clrMap bg1="dk2" tx1="lt1" bg2="dk1" tx2="lt2" accent1="accent1" accent2="accent2" accent3="accent3" accent4="accent4" accent5="accent5" accent6="accent6" hlink="hlink" folHlink="folHlink"/>
  <p:sldLayoutIdLst>
    <p:sldLayoutId id="21474845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1A92CA00-4DC2-5A44-89B7-4A69DFFA01AB}" type="slidenum">
              <a:rPr lang="en-US"/>
              <a:pPr>
                <a:defRPr/>
              </a:pPr>
              <a:t>‹#›</a:t>
            </a:fld>
            <a:endParaRPr lang="en-US"/>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552302378"/>
      </p:ext>
    </p:extLst>
  </p:cSld>
  <p:clrMap bg1="dk2" tx1="lt1" bg2="dk1" tx2="lt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 id="2147484589"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3243834429"/>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11/30/2023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211687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2DCC4B38-B501-534E-922D-7E4A90123ED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2309437"/>
      </p:ext>
    </p:extLst>
  </p:cSld>
  <p:clrMap bg1="dk2" tx1="lt1" bg2="dk1" tx2="lt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724511283"/>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11/30/2023</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13402824"/>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11/30/2023</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730669302"/>
      </p:ext>
    </p:extLst>
  </p:cSld>
  <p:clrMap bg1="lt1" tx1="dk1" bg2="lt2" tx2="dk2" accent1="accent1" accent2="accent2" accent3="accent3" accent4="accent4" accent5="accent5" accent6="accent6" hlink="hlink" folHlink="folHlink"/>
  <p:sldLayoutIdLst>
    <p:sldLayoutId id="2147484066"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11/30/2023</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4033325735"/>
      </p:ext>
    </p:extLst>
  </p:cSld>
  <p:clrMap bg1="dk2" tx1="lt1" bg2="dk1" tx2="lt2" accent1="accent1" accent2="accent2" accent3="accent3" accent4="accent4" accent5="accent5" accent6="accent6" hlink="hlink" folHlink="folHlink"/>
  <p:sldLayoutIdLst>
    <p:sldLayoutId id="214748408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11/30/2023</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52514189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A23A32C-6BD1-CE4C-A01A-140190A0225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07039673"/>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810584574"/>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6.xml"/><Relationship Id="rId1" Type="http://schemas.openxmlformats.org/officeDocument/2006/relationships/themeOverride" Target="../theme/themeOverride13.xml"/><Relationship Id="rId4" Type="http://schemas.openxmlformats.org/officeDocument/2006/relationships/image" Target="../media/image115.png"/></Relationships>
</file>

<file path=ppt/slides/_rels/slide10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2.xml"/><Relationship Id="rId1" Type="http://schemas.openxmlformats.org/officeDocument/2006/relationships/slideLayout" Target="../slideLayouts/slideLayout9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6.xml"/><Relationship Id="rId1" Type="http://schemas.openxmlformats.org/officeDocument/2006/relationships/themeOverride" Target="../theme/themeOverride14.xml"/><Relationship Id="rId5" Type="http://schemas.openxmlformats.org/officeDocument/2006/relationships/image" Target="../media/image8.png"/><Relationship Id="rId4" Type="http://schemas.openxmlformats.org/officeDocument/2006/relationships/image" Target="../media/image121.png"/></Relationships>
</file>

<file path=ppt/slides/_rels/slide10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5.xml"/><Relationship Id="rId1" Type="http://schemas.openxmlformats.org/officeDocument/2006/relationships/slideLayout" Target="../slideLayouts/slideLayout16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74.xml"/><Relationship Id="rId1" Type="http://schemas.openxmlformats.org/officeDocument/2006/relationships/themeOverride" Target="../theme/themeOverride15.xml"/><Relationship Id="rId4" Type="http://schemas.openxmlformats.org/officeDocument/2006/relationships/image" Target="../media/image123.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47.xml"/><Relationship Id="rId1" Type="http://schemas.openxmlformats.org/officeDocument/2006/relationships/themeOverride" Target="../theme/themeOverride16.xml"/><Relationship Id="rId4" Type="http://schemas.openxmlformats.org/officeDocument/2006/relationships/image" Target="../media/image124.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7.xml"/><Relationship Id="rId1" Type="http://schemas.openxmlformats.org/officeDocument/2006/relationships/themeOverride" Target="../theme/themeOverride17.xml"/><Relationship Id="rId4" Type="http://schemas.openxmlformats.org/officeDocument/2006/relationships/image" Target="../media/image12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9.xml"/></Relationships>
</file>

<file path=ppt/slides/_rels/slide1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9.xml"/><Relationship Id="rId1" Type="http://schemas.openxmlformats.org/officeDocument/2006/relationships/slideLayout" Target="../slideLayouts/slideLayout138.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0.xml"/><Relationship Id="rId1" Type="http://schemas.openxmlformats.org/officeDocument/2006/relationships/slideLayout" Target="../slideLayouts/slideLayout169.xml"/></Relationships>
</file>

<file path=ppt/slides/_rels/slide1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1.xml"/><Relationship Id="rId1" Type="http://schemas.openxmlformats.org/officeDocument/2006/relationships/slideLayout" Target="../slideLayouts/slideLayout180.xml"/></Relationships>
</file>

<file path=ppt/slides/_rels/slide1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51.xml"/><Relationship Id="rId1" Type="http://schemas.openxmlformats.org/officeDocument/2006/relationships/themeOverride" Target="../theme/themeOverride18.xml"/><Relationship Id="rId4" Type="http://schemas.openxmlformats.org/officeDocument/2006/relationships/image" Target="../media/image131.png"/></Relationships>
</file>

<file path=ppt/slides/_rels/slide1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6.xml"/><Relationship Id="rId1" Type="http://schemas.openxmlformats.org/officeDocument/2006/relationships/slideLayout" Target="../slideLayouts/slideLayout93.xml"/></Relationships>
</file>

<file path=ppt/slides/_rels/slide1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7.xml"/><Relationship Id="rId1" Type="http://schemas.openxmlformats.org/officeDocument/2006/relationships/slideLayout" Target="../slideLayouts/slideLayout14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9.xml"/></Relationships>
</file>

<file path=ppt/slides/_rels/slide12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9.xml"/><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8.xml"/><Relationship Id="rId1" Type="http://schemas.openxmlformats.org/officeDocument/2006/relationships/themeOverride" Target="../theme/themeOverride19.xml"/><Relationship Id="rId4" Type="http://schemas.openxmlformats.org/officeDocument/2006/relationships/image" Target="../media/image136.jpeg"/></Relationships>
</file>

<file path=ppt/slides/_rels/slide1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1.xml"/><Relationship Id="rId1" Type="http://schemas.openxmlformats.org/officeDocument/2006/relationships/slideLayout" Target="../slideLayouts/slideLayout9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6.xml"/><Relationship Id="rId1" Type="http://schemas.openxmlformats.org/officeDocument/2006/relationships/themeOverride" Target="../theme/themeOverride20.xml"/><Relationship Id="rId4" Type="http://schemas.openxmlformats.org/officeDocument/2006/relationships/image" Target="../media/image140.png"/></Relationships>
</file>

<file path=ppt/slides/_rels/slide12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6.xml"/><Relationship Id="rId1" Type="http://schemas.openxmlformats.org/officeDocument/2006/relationships/themeOverride" Target="../theme/themeOverride21.xml"/><Relationship Id="rId5" Type="http://schemas.openxmlformats.org/officeDocument/2006/relationships/image" Target="../media/image144.png"/><Relationship Id="rId4" Type="http://schemas.openxmlformats.org/officeDocument/2006/relationships/image" Target="../media/image143.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7.xml"/><Relationship Id="rId1" Type="http://schemas.openxmlformats.org/officeDocument/2006/relationships/slideLayout" Target="../slideLayouts/slideLayout74.xml"/><Relationship Id="rId4" Type="http://schemas.openxmlformats.org/officeDocument/2006/relationships/image" Target="../media/image14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5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5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5.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5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53.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64.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4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4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0.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04.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6.xml"/><Relationship Id="rId1" Type="http://schemas.openxmlformats.org/officeDocument/2006/relationships/themeOverride" Target="../theme/themeOverr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55.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9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91.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91.xml"/><Relationship Id="rId5" Type="http://schemas.openxmlformats.org/officeDocument/2006/relationships/image" Target="../media/image44.pn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9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70.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9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92.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9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91.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91.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91.xml"/></Relationships>
</file>

<file path=ppt/slides/_rels/slide46.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35.xml"/><Relationship Id="rId1" Type="http://schemas.openxmlformats.org/officeDocument/2006/relationships/slideLayout" Target="../slideLayouts/slideLayout191.xml"/><Relationship Id="rId5" Type="http://schemas.openxmlformats.org/officeDocument/2006/relationships/image" Target="../media/image57.jpe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191.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91.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19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191.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03.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5.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91.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191.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19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191.xml"/><Relationship Id="rId5" Type="http://schemas.openxmlformats.org/officeDocument/2006/relationships/image" Target="../media/image67.jpeg"/><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191.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92.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191.xml"/><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92.xml"/><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7.jpeg"/><Relationship Id="rId1" Type="http://schemas.openxmlformats.org/officeDocument/2006/relationships/slideLayout" Target="../slideLayouts/slideLayout191.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9.jpeg"/><Relationship Id="rId1" Type="http://schemas.openxmlformats.org/officeDocument/2006/relationships/slideLayout" Target="../slideLayouts/slideLayout192.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92.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192.xml"/><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227.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191.xml"/><Relationship Id="rId5" Type="http://schemas.openxmlformats.org/officeDocument/2006/relationships/image" Target="../media/image84.jpeg"/><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2.xml"/><Relationship Id="rId1" Type="http://schemas.openxmlformats.org/officeDocument/2006/relationships/slideLayout" Target="../slideLayouts/slideLayout19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7.xml"/><Relationship Id="rId1" Type="http://schemas.openxmlformats.org/officeDocument/2006/relationships/themeOverride" Target="../theme/themeOverride3.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16.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16.xml"/><Relationship Id="rId1" Type="http://schemas.openxmlformats.org/officeDocument/2006/relationships/themeOverride" Target="../theme/themeOverride5.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16.xml"/><Relationship Id="rId1" Type="http://schemas.openxmlformats.org/officeDocument/2006/relationships/themeOverride" Target="../theme/themeOverride6.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16.xml"/><Relationship Id="rId1" Type="http://schemas.openxmlformats.org/officeDocument/2006/relationships/themeOverride" Target="../theme/themeOverride7.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116.xml"/><Relationship Id="rId1" Type="http://schemas.openxmlformats.org/officeDocument/2006/relationships/themeOverride" Target="../theme/themeOverride8.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7.xml"/><Relationship Id="rId1" Type="http://schemas.openxmlformats.org/officeDocument/2006/relationships/themeOverride" Target="../theme/themeOverride9.xml"/><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39.x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138.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6.xml"/><Relationship Id="rId1" Type="http://schemas.openxmlformats.org/officeDocument/2006/relationships/themeOverride" Target="../theme/themeOverride10.xml"/><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9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0.xml"/><Relationship Id="rId1" Type="http://schemas.openxmlformats.org/officeDocument/2006/relationships/themeOverride" Target="../theme/themeOverride11.xml"/><Relationship Id="rId5" Type="http://schemas.openxmlformats.org/officeDocument/2006/relationships/image" Target="../media/image110.jpeg"/><Relationship Id="rId4"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6.xml"/><Relationship Id="rId1" Type="http://schemas.openxmlformats.org/officeDocument/2006/relationships/themeOverride" Target="../theme/themeOverride12.xml"/><Relationship Id="rId4" Type="http://schemas.openxmlformats.org/officeDocument/2006/relationships/image" Target="../media/image115.png"/></Relationships>
</file>

<file path=ppt/slides/_rels/slide9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8.xml"/><Relationship Id="rId1" Type="http://schemas.openxmlformats.org/officeDocument/2006/relationships/slideLayout" Target="../slideLayouts/slideLayout1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DC94FDE-5A7F-2B48-AD0A-F2AC696EB4D9}"/>
              </a:ext>
            </a:extLst>
          </p:cNvPr>
          <p:cNvGrpSpPr/>
          <p:nvPr/>
        </p:nvGrpSpPr>
        <p:grpSpPr>
          <a:xfrm>
            <a:off x="0" y="1213023"/>
            <a:ext cx="5029002" cy="4056636"/>
            <a:chOff x="0" y="1887359"/>
            <a:chExt cx="5029002" cy="4056636"/>
          </a:xfrm>
        </p:grpSpPr>
        <p:pic>
          <p:nvPicPr>
            <p:cNvPr id="15" name="Picture 14">
              <a:extLst>
                <a:ext uri="{FF2B5EF4-FFF2-40B4-BE49-F238E27FC236}">
                  <a16:creationId xmlns:a16="http://schemas.microsoft.com/office/drawing/2014/main" id="{5F0A1C13-76A5-1D42-ACF8-7F61CD7FF3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72243"/>
              <a:ext cx="5029002" cy="3771752"/>
            </a:xfrm>
            <a:prstGeom prst="rect">
              <a:avLst/>
            </a:prstGeom>
          </p:spPr>
        </p:pic>
        <p:sp>
          <p:nvSpPr>
            <p:cNvPr id="16" name="Oval Callout 15">
              <a:extLst>
                <a:ext uri="{FF2B5EF4-FFF2-40B4-BE49-F238E27FC236}">
                  <a16:creationId xmlns:a16="http://schemas.microsoft.com/office/drawing/2014/main" id="{C10BFDC5-DFC1-5F4C-9374-3D8545DF71F8}"/>
                </a:ext>
              </a:extLst>
            </p:cNvPr>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6000" b="1" dirty="0">
                  <a:solidFill>
                    <a:srgbClr val="000000"/>
                  </a:solidFill>
                  <a:latin typeface="Arial" pitchFamily="34" charset="0"/>
                  <a:ea typeface="ＭＳ Ｐゴシック" pitchFamily="34" charset="-128"/>
                </a:rPr>
                <a:t>VERY GOOD</a:t>
              </a:r>
            </a:p>
          </p:txBody>
        </p:sp>
      </p:grpSp>
      <p:pic>
        <p:nvPicPr>
          <p:cNvPr id="17" name="Picture 16">
            <a:extLst>
              <a:ext uri="{FF2B5EF4-FFF2-40B4-BE49-F238E27FC236}">
                <a16:creationId xmlns:a16="http://schemas.microsoft.com/office/drawing/2014/main" id="{44DDFC42-7493-A648-B9B1-C6F9F943E9FE}"/>
              </a:ext>
            </a:extLst>
          </p:cNvPr>
          <p:cNvPicPr>
            <a:picLocks noChangeAspect="1"/>
          </p:cNvPicPr>
          <p:nvPr/>
        </p:nvPicPr>
        <p:blipFill>
          <a:blip r:embed="rId4"/>
          <a:stretch>
            <a:fillRect/>
          </a:stretch>
        </p:blipFill>
        <p:spPr>
          <a:xfrm>
            <a:off x="5429626" y="1446959"/>
            <a:ext cx="3175000" cy="3822700"/>
          </a:xfrm>
          <a:prstGeom prst="rect">
            <a:avLst/>
          </a:prstGeom>
        </p:spPr>
      </p:pic>
      <p:sp>
        <p:nvSpPr>
          <p:cNvPr id="10" name="Oval Callout 9"/>
          <p:cNvSpPr/>
          <p:nvPr/>
        </p:nvSpPr>
        <p:spPr bwMode="auto">
          <a:xfrm>
            <a:off x="130565" y="1213023"/>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ar-JO" sz="6000" b="1" dirty="0">
                <a:solidFill>
                  <a:srgbClr val="000000"/>
                </a:solidFill>
                <a:latin typeface="Arial" pitchFamily="34" charset="0"/>
                <a:ea typeface="ＭＳ Ｐゴシック" pitchFamily="34" charset="-128"/>
              </a:rPr>
              <a:t>حسن</a:t>
            </a:r>
          </a:p>
          <a:p>
            <a:pPr algn="ctr" defTabSz="914400" eaLnBrk="0" fontAlgn="base" hangingPunct="0">
              <a:spcBef>
                <a:spcPct val="0"/>
              </a:spcBef>
              <a:spcAft>
                <a:spcPct val="0"/>
              </a:spcAft>
            </a:pPr>
            <a:r>
              <a:rPr lang="ar-JO" sz="6000" b="1" dirty="0">
                <a:solidFill>
                  <a:srgbClr val="000000"/>
                </a:solidFill>
                <a:latin typeface="Arial" pitchFamily="34" charset="0"/>
                <a:ea typeface="ＭＳ Ｐゴシック" pitchFamily="34" charset="-128"/>
              </a:rPr>
              <a:t>جداً</a:t>
            </a:r>
            <a:endParaRPr lang="en-US" sz="6000" b="1" dirty="0">
              <a:solidFill>
                <a:srgbClr val="000000"/>
              </a:solidFill>
              <a:latin typeface="Arial" pitchFamily="34" charset="0"/>
              <a:ea typeface="ＭＳ Ｐゴシック" pitchFamily="34" charset="-128"/>
            </a:endParaRPr>
          </a:p>
        </p:txBody>
      </p:sp>
      <p:sp>
        <p:nvSpPr>
          <p:cNvPr id="8" name="Rectangle 2"/>
          <p:cNvSpPr txBox="1">
            <a:spLocks noChangeArrowheads="1"/>
          </p:cNvSpPr>
          <p:nvPr/>
        </p:nvSpPr>
        <p:spPr bwMode="auto">
          <a:xfrm>
            <a:off x="0" y="5269659"/>
            <a:ext cx="9144000" cy="8231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i="1" dirty="0"/>
              <a:t>علم الخلاص: برنامج الله الخلاصي</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39938"/>
            <a:ext cx="9120187" cy="1173086"/>
          </a:xfrm>
          <a:effectLst>
            <a:outerShdw blurRad="63500" dist="35921" dir="2700000" algn="ctr" rotWithShape="0">
              <a:schemeClr val="tx2">
                <a:alpha val="74998"/>
              </a:schemeClr>
            </a:outerShdw>
          </a:effectLst>
        </p:spPr>
        <p:txBody>
          <a:bodyPr/>
          <a:lstStyle/>
          <a:p>
            <a:pPr>
              <a:defRPr/>
            </a:pPr>
            <a:r>
              <a:rPr lang="ar-SA" sz="6600" b="1" dirty="0">
                <a:effectLst>
                  <a:glow rad="127000">
                    <a:schemeClr val="tx1"/>
                  </a:glow>
                </a:effectLst>
                <a:latin typeface="Arial" panose="020B0604020202020204" pitchFamily="34" charset="0"/>
                <a:ea typeface="ＭＳ Ｐゴシック" charset="0"/>
                <a:cs typeface="Arial" panose="020B0604020202020204" pitchFamily="34" charset="0"/>
              </a:rPr>
              <a:t>الخليقة والسقوط</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39846722-011E-734E-9B86-69AD411E9399}"/>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808405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ندرس الخلاص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481858"/>
            <a:ext cx="9144000" cy="44279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defTabSz="457200" rtl="0" eaLnBrk="0" fontAlgn="base" latinLnBrk="0" hangingPunct="0">
              <a:lnSpc>
                <a:spcPct val="100000"/>
              </a:lnSpc>
              <a:spcBef>
                <a:spcPct val="0"/>
              </a:spcBef>
              <a:spcAft>
                <a:spcPct val="0"/>
              </a:spcAft>
              <a:buClrTx/>
              <a:buSzTx/>
              <a:tabLst/>
              <a:defRPr/>
            </a:pPr>
            <a:r>
              <a:rPr lang="ar-JO" sz="3600" b="1" dirty="0">
                <a:solidFill>
                  <a:srgbClr val="FFFF00"/>
                </a:solidFill>
                <a:effectLst>
                  <a:glow rad="127000">
                    <a:srgbClr val="000000"/>
                  </a:glow>
                </a:effectLst>
                <a:latin typeface="Arial" charset="0"/>
                <a:ea typeface="ＭＳ Ｐゴシック" charset="0"/>
                <a:cs typeface="ＭＳ Ｐゴシック" charset="0"/>
              </a:rPr>
              <a:t>1</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 تحذير</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تجنب اللعنة من خلال عدم الوعظ بإنجيل النعمة (غل 1: 6-9)</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578850" y="64195"/>
            <a:ext cx="530915"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Box 6">
            <a:extLst>
              <a:ext uri="{FF2B5EF4-FFF2-40B4-BE49-F238E27FC236}">
                <a16:creationId xmlns:a16="http://schemas.microsoft.com/office/drawing/2014/main" id="{254BEB29-7E07-7C43-A67D-04B5FFB05729}"/>
              </a:ext>
            </a:extLst>
          </p:cNvPr>
          <p:cNvSpPr txBox="1"/>
          <p:nvPr/>
        </p:nvSpPr>
        <p:spPr>
          <a:xfrm>
            <a:off x="1551398" y="6485655"/>
            <a:ext cx="7488566"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Times New Roman" charset="0"/>
                <a:cs typeface="Times New Roman" charset="0"/>
              </a:rPr>
              <a:t>مقتبس من تشارلز رايري، اللاهوت الأساسي، 320</a:t>
            </a:r>
          </a:p>
        </p:txBody>
      </p:sp>
    </p:spTree>
    <p:extLst>
      <p:ext uri="{BB962C8B-B14F-4D97-AF65-F5344CB8AC3E}">
        <p14:creationId xmlns:p14="http://schemas.microsoft.com/office/powerpoint/2010/main" val="4254918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بعرق وجهك تأكل خبزاً حتى تعود إلى الأرض التي أخذت منها لأنك تراب وإلى تراب تعود (3 : 19)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27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10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بدأ آدم وحواء بالموت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روحياً</a:t>
            </a:r>
            <a:endParaRPr kumimoji="0" lang="en-US"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843458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38099"/>
            <a:ext cx="9144000" cy="13716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 يمت آدم إلا بعد 930 سنة (تك 5 : 5) لكنه مات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685800" y="3197225"/>
            <a:ext cx="7772400" cy="1470025"/>
          </a:xfrm>
        </p:spPr>
        <p:txBody>
          <a:bodyPr/>
          <a:lstStyle/>
          <a:p>
            <a:r>
              <a:rPr lang="en-US" dirty="0">
                <a:latin typeface="Arial" panose="020B0604020202020204" pitchFamily="34" charset="0"/>
                <a:cs typeface="Arial" panose="020B0604020202020204" pitchFamily="34" charset="0"/>
              </a:rPr>
              <a:t>Adam died</a:t>
            </a:r>
          </a:p>
        </p:txBody>
      </p:sp>
      <p:pic>
        <p:nvPicPr>
          <p:cNvPr id="3" name="Picture 2"/>
          <p:cNvPicPr>
            <a:picLocks noChangeAspect="1"/>
          </p:cNvPicPr>
          <p:nvPr/>
        </p:nvPicPr>
        <p:blipFill>
          <a:blip r:embed="rId3"/>
          <a:stretch>
            <a:fillRect/>
          </a:stretch>
        </p:blipFill>
        <p:spPr>
          <a:xfrm>
            <a:off x="444500" y="1473200"/>
            <a:ext cx="8242300" cy="4864100"/>
          </a:xfrm>
          <a:prstGeom prst="rect">
            <a:avLst/>
          </a:prstGeom>
        </p:spPr>
      </p:pic>
    </p:spTree>
    <p:extLst>
      <p:ext uri="{BB962C8B-B14F-4D97-AF65-F5344CB8AC3E}">
        <p14:creationId xmlns:p14="http://schemas.microsoft.com/office/powerpoint/2010/main" val="223592612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8209" name="Rectangle 19"/>
          <p:cNvSpPr>
            <a:spLocks noGrp="1" noChangeArrowheads="1"/>
          </p:cNvSpPr>
          <p:nvPr>
            <p:ph type="title" idx="4294967295"/>
          </p:nvPr>
        </p:nvSpPr>
        <p:spPr>
          <a:xfrm>
            <a:off x="2281465" y="304800"/>
            <a:ext cx="6862535" cy="1219200"/>
          </a:xfrm>
        </p:spPr>
        <p:txBody>
          <a:bodyPr>
            <a:normAutofit/>
          </a:bodyPr>
          <a:lstStyle/>
          <a:p>
            <a:pPr eaLnBrk="1" hangingPunct="1"/>
            <a:r>
              <a:rPr lang="ar-JO" altLang="zh-CN" sz="3600" b="1" dirty="0">
                <a:solidFill>
                  <a:schemeClr val="bg1"/>
                </a:solidFill>
                <a:latin typeface="Arial" panose="020B0604020202020204" pitchFamily="34" charset="0"/>
                <a:cs typeface="Arial" panose="020B0604020202020204" pitchFamily="34" charset="0"/>
              </a:rPr>
              <a:t>ماذا نتج عن السقوط ؟</a:t>
            </a:r>
            <a:br>
              <a:rPr lang="ar-JO" altLang="zh-CN" sz="3600" b="1" dirty="0">
                <a:solidFill>
                  <a:schemeClr val="bg1"/>
                </a:solidFill>
                <a:latin typeface="Arial" panose="020B0604020202020204" pitchFamily="34" charset="0"/>
                <a:cs typeface="Arial" panose="020B0604020202020204" pitchFamily="34" charset="0"/>
              </a:rPr>
            </a:br>
            <a:r>
              <a:rPr lang="en-US" altLang="zh-CN" sz="3600" b="1" dirty="0">
                <a:solidFill>
                  <a:schemeClr val="bg1"/>
                </a:solidFill>
                <a:latin typeface="Arial" panose="020B0604020202020204" pitchFamily="34" charset="0"/>
                <a:cs typeface="Arial" panose="020B0604020202020204" pitchFamily="34" charset="0"/>
              </a:rPr>
              <a:t>(</a:t>
            </a:r>
            <a:r>
              <a:rPr lang="ar-JO" altLang="zh-CN" sz="3600" b="1" dirty="0">
                <a:solidFill>
                  <a:schemeClr val="bg1"/>
                </a:solidFill>
                <a:latin typeface="Arial" panose="020B0604020202020204" pitchFamily="34" charset="0"/>
                <a:cs typeface="Arial" panose="020B0604020202020204" pitchFamily="34" charset="0"/>
              </a:rPr>
              <a:t>3 : 7 - 24</a:t>
            </a:r>
            <a:r>
              <a:rPr lang="en-US" altLang="zh-CN" sz="3600" b="1" dirty="0">
                <a:solidFill>
                  <a:schemeClr val="bg1"/>
                </a:solidFill>
                <a:latin typeface="Arial" panose="020B0604020202020204" pitchFamily="34" charset="0"/>
                <a:cs typeface="Arial" panose="020B0604020202020204" pitchFamily="34" charset="0"/>
              </a:rPr>
              <a:t>)</a:t>
            </a:r>
          </a:p>
        </p:txBody>
      </p:sp>
      <p:pic>
        <p:nvPicPr>
          <p:cNvPr id="478210" name="Picture 20" descr="Adam&amp;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 y="492125"/>
            <a:ext cx="22415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1" name="Rectangle 21"/>
          <p:cNvSpPr>
            <a:spLocks noChangeArrowheads="1"/>
          </p:cNvSpPr>
          <p:nvPr/>
        </p:nvSpPr>
        <p:spPr bwMode="auto">
          <a:xfrm>
            <a:off x="2241250" y="2318755"/>
            <a:ext cx="6629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لكل من آدم وحواء (7 – 13)</a:t>
            </a: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للحية (14 – 15)</a:t>
            </a: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لحواء (16)</a:t>
            </a: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لآدم (17 – 18)</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للبشرية (19)</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76342" name="WordArt 22" descr="Narrow vertical"/>
          <p:cNvSpPr>
            <a:spLocks noChangeArrowheads="1" noChangeShapeType="1" noTextEdit="1"/>
          </p:cNvSpPr>
          <p:nvPr/>
        </p:nvSpPr>
        <p:spPr bwMode="auto">
          <a:xfrm>
            <a:off x="7162800" y="1907420"/>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العار</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
        <p:nvSpPr>
          <p:cNvPr id="1976343" name="WordArt 23" descr="Narrow vertical"/>
          <p:cNvSpPr>
            <a:spLocks noChangeArrowheads="1" noChangeShapeType="1" noTextEdit="1"/>
          </p:cNvSpPr>
          <p:nvPr/>
        </p:nvSpPr>
        <p:spPr bwMode="auto">
          <a:xfrm>
            <a:off x="7162800" y="2760136"/>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الهزيمة</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
        <p:nvSpPr>
          <p:cNvPr id="1976344" name="WordArt 24" descr="Narrow vertical"/>
          <p:cNvSpPr>
            <a:spLocks noChangeArrowheads="1" noChangeShapeType="1" noTextEdit="1"/>
          </p:cNvSpPr>
          <p:nvPr/>
        </p:nvSpPr>
        <p:spPr bwMode="auto">
          <a:xfrm>
            <a:off x="7162800" y="3564472"/>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الألم</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
        <p:nvSpPr>
          <p:cNvPr id="1976345" name="WordArt 25" descr="Narrow vertical"/>
          <p:cNvSpPr>
            <a:spLocks noChangeArrowheads="1" noChangeShapeType="1" noTextEdit="1"/>
          </p:cNvSpPr>
          <p:nvPr/>
        </p:nvSpPr>
        <p:spPr bwMode="auto">
          <a:xfrm>
            <a:off x="7162800" y="4511632"/>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التعب</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
        <p:nvSpPr>
          <p:cNvPr id="9" name="WordArt 25" descr="Narrow vertical"/>
          <p:cNvSpPr>
            <a:spLocks noChangeArrowheads="1" noChangeShapeType="1" noTextEdit="1"/>
          </p:cNvSpPr>
          <p:nvPr/>
        </p:nvSpPr>
        <p:spPr bwMode="auto">
          <a:xfrm>
            <a:off x="7196669" y="5256687"/>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الموت</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426256935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ar-JO" sz="5400" b="1" dirty="0">
                <a:solidFill>
                  <a:schemeClr val="bg1"/>
                </a:solidFill>
                <a:effectLst>
                  <a:glow rad="101600">
                    <a:schemeClr val="tx1">
                      <a:alpha val="75000"/>
                    </a:schemeClr>
                  </a:glow>
                </a:effectLst>
              </a:rPr>
              <a:t>نتائج الخطية</a:t>
            </a:r>
            <a:endParaRPr lang="en-US" sz="5400" b="1" dirty="0">
              <a:solidFill>
                <a:schemeClr val="bg1"/>
              </a:solidFill>
              <a:effectLst>
                <a:glow rad="101600">
                  <a:schemeClr val="tx1">
                    <a:alpha val="75000"/>
                  </a:schemeClr>
                </a:glow>
              </a:effectLst>
            </a:endParaRP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glow rad="152400">
                    <a:srgbClr val="000000"/>
                  </a:glow>
                </a:effectLst>
                <a:uLnTx/>
                <a:uFillTx/>
                <a:latin typeface="Arial"/>
                <a:ea typeface="ＭＳ Ｐゴシック" pitchFamily="-111" charset="-128"/>
                <a:cs typeface="Arial"/>
              </a:rPr>
              <a:t>* العار : فانفتحت أعينهما وعلما أنهما عريانان فخاطا أوراق تين وصنعا لأنفسها مآزر (تك 3 : 7)</a:t>
            </a:r>
            <a:endPar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 الإنفصال عن الله : اختبأ آدم في الجنة (تك 3 : 8)</a:t>
            </a:r>
            <a:endPar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 الموت : يوم تأكل منها موتاً تموت (تك 2 : 17)</a:t>
            </a:r>
            <a:endPar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endParaRP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0" y="1655847"/>
            <a:ext cx="9144000" cy="5229537"/>
          </a:xfrm>
          <a:prstGeom prst="rect">
            <a:avLst/>
          </a:prstGeom>
        </p:spPr>
      </p:pic>
      <p:sp>
        <p:nvSpPr>
          <p:cNvPr id="2" name="Title 1"/>
          <p:cNvSpPr>
            <a:spLocks noGrp="1"/>
          </p:cNvSpPr>
          <p:nvPr>
            <p:ph type="title"/>
          </p:nvPr>
        </p:nvSpPr>
        <p:spPr/>
        <p:txBody>
          <a:bodyPr/>
          <a:lstStyle/>
          <a:p>
            <a:r>
              <a:rPr lang="ar-JO" sz="4800" b="1" dirty="0">
                <a:latin typeface="Arial" panose="020B0604020202020204" pitchFamily="34" charset="0"/>
                <a:cs typeface="Arial" panose="020B0604020202020204" pitchFamily="34" charset="0"/>
              </a:rPr>
              <a:t>متى دخل الموت إلى العالم ؟</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7816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panose="020B0604020202020204" pitchFamily="34" charset="0"/>
                <a:cs typeface="Arial" panose="020B0604020202020204" pitchFamily="34" charset="0"/>
              </a:rPr>
              <a:t>هل وجد الموت قبل الخطية ؟</a:t>
            </a:r>
            <a:endParaRPr lang="en-US" altLang="zh-CN" b="1"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تعتقد ؟</a:t>
            </a:r>
            <a:endParaRPr kumimoji="0" lang="en-US" altLang="zh-CN"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جداً</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معنى أن الخليقة كانت حسنة جداً إذا وجد الموت قبلها ؟</a:t>
            </a:r>
            <a:endParaRPr kumimoji="0" lang="en-US" altLang="zh-CN"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24432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b="1" dirty="0">
                <a:solidFill>
                  <a:srgbClr val="FF0000"/>
                </a:solidFill>
                <a:latin typeface="Arial" panose="020B0604020202020204" pitchFamily="34" charset="0"/>
                <a:cs typeface="Arial" panose="020B0604020202020204" pitchFamily="34" charset="0"/>
              </a:rPr>
              <a:t>تاريخين </a:t>
            </a:r>
            <a:r>
              <a:rPr lang="ar-JO" b="1" dirty="0">
                <a:solidFill>
                  <a:schemeClr val="tx1"/>
                </a:solidFill>
                <a:latin typeface="Arial" panose="020B0604020202020204" pitchFamily="34" charset="0"/>
                <a:cs typeface="Arial" panose="020B0604020202020204" pitchFamily="34" charset="0"/>
              </a:rPr>
              <a:t>للموت</a:t>
            </a:r>
            <a:endParaRPr lang="en-US" b="1" dirty="0">
              <a:solidFill>
                <a:schemeClr val="tx1"/>
              </a:solidFill>
              <a:latin typeface="Arial" panose="020B0604020202020204" pitchFamily="34" charset="0"/>
              <a:cs typeface="Arial" panose="020B0604020202020204" pitchFamily="34" charset="0"/>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البدء</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800" b="1" i="0"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كعدو</a:t>
            </a:r>
            <a:endParaRPr kumimoji="0" lang="en-US" sz="20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خطية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جلبت الموت</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سوف ينتهي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الموت في</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بضعة آلاف من السنين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مؤقت</a:t>
            </a:r>
            <a:endParaRPr kumimoji="0" lang="en-US" sz="20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الله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الرأي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البشري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ملايين وملايين السنين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الحياة والموت دائماً معاً</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طالما هناك حياة فهناك موت</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دائم في التاريخ</a:t>
              </a:r>
              <a:endParaRPr kumimoji="0" lang="en-US" sz="20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منذ متى وجد الموت (رو 5 : 12)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558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latin typeface="Arial" panose="020B0604020202020204" pitchFamily="34" charset="0"/>
                <a:cs typeface="Arial" panose="020B0604020202020204" pitchFamily="34" charset="0"/>
              </a:rPr>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SimSun"/>
              <a:cs typeface="Arial" panose="020B0604020202020204" pitchFamily="34" charset="0"/>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SimSun"/>
              <a:cs typeface="Arial" panose="020B0604020202020204" pitchFamily="34" charset="0"/>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SimSun"/>
              <a:cs typeface="Arial" panose="020B0604020202020204" pitchFamily="34" charset="0"/>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SimSun"/>
              <a:cs typeface="Arial" panose="020B0604020202020204" pitchFamily="34" charset="0"/>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SimSun"/>
              <a:cs typeface="Arial" panose="020B0604020202020204" pitchFamily="34" charset="0"/>
            </a:endParaRPr>
          </a:p>
        </p:txBody>
      </p:sp>
      <p:pic>
        <p:nvPicPr>
          <p:cNvPr id="329736" name="Picture 9"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8302" t="48271" r="28302"/>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طوفان نوح</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سجل الحفريات</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rPr>
                <a:t>ألم</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rPr>
                <a:t>موت</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rPr>
                <a:t>قتل</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rPr>
                <a:t>مرض</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rPr>
                <a:t>صراع</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rPr>
                <a:t>معاناة</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rPr>
                <a:t>انقراض</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grpSp>
      <p:pic>
        <p:nvPicPr>
          <p:cNvPr id="491531" name="Picture 8"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2360" t="18889" r="23219" b="54445"/>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جنة عدن</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1320099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4797957"/>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من أجل ذلك كأنما بإنسان واحد دخلت الخطية إلى العالم وبالخطية الموت وهكذا اجتاز الموت إلى جميع الناس إذ أخطأ الجميع</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panose="020B0604020202020204" pitchFamily="34" charset="0"/>
                <a:ea typeface="ＭＳ Ｐゴシック" pitchFamily="-111" charset="-128"/>
                <a:cs typeface="Arial" panose="020B0604020202020204" pitchFamily="34" charset="0"/>
              </a:rPr>
              <a:t>رومية 5 : 12</a:t>
            </a:r>
            <a:endParaRPr lang="en-US" sz="3200" b="1" dirty="0">
              <a:solidFill>
                <a:srgbClr val="FFFFCC"/>
              </a:solidFill>
              <a:effectLst>
                <a:glow rad="101600">
                  <a:srgbClr val="000000">
                    <a:alpha val="75000"/>
                  </a:srgbClr>
                </a:glow>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panose="020B0604020202020204" pitchFamily="34" charset="0"/>
                <a:ea typeface="ＭＳ Ｐゴシック" pitchFamily="-111" charset="-128"/>
                <a:cs typeface="Arial" panose="020B0604020202020204" pitchFamily="34" charset="0"/>
              </a:rPr>
              <a:t> رومية 5 : 12</a:t>
            </a:r>
            <a:endParaRPr lang="en-US" sz="4000" b="1" dirty="0">
              <a:solidFill>
                <a:srgbClr val="FFFFCC"/>
              </a:solidFill>
              <a:effectLst>
                <a:glow rad="101600">
                  <a:srgbClr val="000000">
                    <a:alpha val="75000"/>
                  </a:srgbClr>
                </a:glow>
              </a:effectLst>
              <a:latin typeface="Arial" panose="020B0604020202020204" pitchFamily="34" charset="0"/>
              <a:ea typeface="ＭＳ Ｐゴシック" pitchFamily="-111" charset="-128"/>
              <a:cs typeface="Arial" panose="020B0604020202020204" pitchFamily="34" charset="0"/>
            </a:endParaRPr>
          </a:p>
        </p:txBody>
      </p:sp>
      <p:sp>
        <p:nvSpPr>
          <p:cNvPr id="7" name="Title 1"/>
          <p:cNvSpPr txBox="1">
            <a:spLocks/>
          </p:cNvSpPr>
          <p:nvPr/>
        </p:nvSpPr>
        <p:spPr bwMode="auto">
          <a:xfrm>
            <a:off x="251520" y="332656"/>
            <a:ext cx="3168352" cy="4554654"/>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عندما أخطأ آدم دخلت الخطية إلى العالم وأحضرت خطية آدم الموت الذي دخل إلى الجميع إذ أخطأ الجميع</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5433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4" name="Title 1"/>
          <p:cNvSpPr>
            <a:spLocks noGrp="1"/>
          </p:cNvSpPr>
          <p:nvPr>
            <p:ph type="title"/>
          </p:nvPr>
        </p:nvSpPr>
        <p:spPr>
          <a:xfrm>
            <a:off x="9525" y="5300663"/>
            <a:ext cx="4932363" cy="1384300"/>
          </a:xfrm>
          <a:solidFill>
            <a:srgbClr val="000514"/>
          </a:solidFill>
        </p:spPr>
        <p:txBody>
          <a:bodyPr/>
          <a:lstStyle/>
          <a:p>
            <a:r>
              <a:rPr lang="ar-JO" sz="3600" dirty="0">
                <a:effectLst/>
                <a:latin typeface="Arial" charset="0"/>
                <a:ea typeface="ＭＳ Ｐゴシック" charset="0"/>
              </a:rPr>
              <a:t>الرجوع</a:t>
            </a:r>
            <a:br>
              <a:rPr lang="ar-JO" sz="3600" dirty="0">
                <a:effectLst/>
                <a:latin typeface="Arial" charset="0"/>
                <a:ea typeface="ＭＳ Ｐゴシック" charset="0"/>
              </a:rPr>
            </a:br>
            <a:r>
              <a:rPr lang="en-US" sz="3600" dirty="0">
                <a:effectLst/>
                <a:latin typeface="Arial" charset="0"/>
                <a:ea typeface="ＭＳ Ｐゴシック" charset="0"/>
              </a:rPr>
              <a:t>(</a:t>
            </a:r>
            <a:r>
              <a:rPr lang="ar-JO" sz="3600" dirty="0">
                <a:effectLst/>
                <a:latin typeface="Arial" charset="0"/>
                <a:ea typeface="ＭＳ Ｐゴシック" charset="0"/>
              </a:rPr>
              <a:t>غل 1: 6-7</a:t>
            </a:r>
            <a:r>
              <a:rPr lang="en-US" sz="3600" dirty="0">
                <a:effectLst/>
                <a:latin typeface="Arial" charset="0"/>
                <a:ea typeface="ＭＳ Ｐゴシック" charset="0"/>
              </a:rPr>
              <a:t>)</a:t>
            </a:r>
          </a:p>
        </p:txBody>
      </p:sp>
      <p:sp>
        <p:nvSpPr>
          <p:cNvPr id="325635" name="TextBox 2"/>
          <p:cNvSpPr txBox="1">
            <a:spLocks noChangeArrowheads="1"/>
          </p:cNvSpPr>
          <p:nvPr/>
        </p:nvSpPr>
        <p:spPr bwMode="auto">
          <a:xfrm>
            <a:off x="5148063" y="0"/>
            <a:ext cx="4032449" cy="618630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 إني أتعجب أنكم تنتقلون هكذا سريعاً عن الذي دعاكم بنعمة المسيح إلى إنجيل آخر 7 ليس هو آخر غير أنه يوجد قوم يزعجونكم ويريدون أن يحولوا إنجيل المسيح</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420795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ctr"/>
          <a:lstStyle/>
          <a:p>
            <a:pP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نثق بأنفسنا بدلاً من الله</a:t>
            </a:r>
            <a:endParaRPr lang="en-US"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2282316"/>
            <a:ext cx="9144000" cy="4575684"/>
          </a:xfrm>
          <a:prstGeom prst="rect">
            <a:avLst/>
          </a:prstGeom>
        </p:spPr>
      </p:pic>
      <p:sp>
        <p:nvSpPr>
          <p:cNvPr id="5" name="Title 1"/>
          <p:cNvSpPr txBox="1">
            <a:spLocks/>
          </p:cNvSpPr>
          <p:nvPr/>
        </p:nvSpPr>
        <p:spPr bwMode="auto">
          <a:xfrm>
            <a:off x="251521" y="3978677"/>
            <a:ext cx="4320480" cy="1146757"/>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قد الآخرين بقلبك</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بكتابك المقدس</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973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0700" y="0"/>
            <a:ext cx="5553075" cy="6858000"/>
          </a:xfrm>
          <a:prstGeom prst="rect">
            <a:avLst/>
          </a:prstGeom>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a:ea typeface="ＭＳ Ｐゴシック" charset="0"/>
                <a:cs typeface="Arial"/>
              </a:rPr>
              <a:t>نحتاج إلى مخلّص</a:t>
            </a:r>
            <a:endParaRPr lang="en-US" sz="5400" b="1" kern="1200" dirty="0">
              <a:solidFill>
                <a:srgbClr val="FFFFFF"/>
              </a:solidFill>
              <a:effectLst>
                <a:glow rad="177800">
                  <a:srgbClr val="000000"/>
                </a:glow>
              </a:effectLst>
              <a:latin typeface="Arial"/>
              <a:ea typeface="ＭＳ Ｐゴシック" charset="0"/>
              <a:cs typeface="Arial"/>
            </a:endParaRPr>
          </a:p>
        </p:txBody>
      </p:sp>
    </p:spTree>
    <p:extLst>
      <p:ext uri="{BB962C8B-B14F-4D97-AF65-F5344CB8AC3E}">
        <p14:creationId xmlns:p14="http://schemas.microsoft.com/office/powerpoint/2010/main" val="34835260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36850" cy="6858000"/>
          </a:xfrm>
          <a:prstGeom prst="rect">
            <a:avLst/>
          </a:prstGeom>
        </p:spPr>
      </p:pic>
      <p:sp>
        <p:nvSpPr>
          <p:cNvPr id="2050" name="Rectangle 2"/>
          <p:cNvSpPr>
            <a:spLocks noGrp="1" noChangeArrowheads="1"/>
          </p:cNvSpPr>
          <p:nvPr>
            <p:ph type="ctrTitle"/>
          </p:nvPr>
        </p:nvSpPr>
        <p:spPr>
          <a:xfrm>
            <a:off x="1" y="57729"/>
            <a:ext cx="9144000" cy="1873863"/>
          </a:xfrm>
        </p:spPr>
        <p:txBody>
          <a:bodyPr/>
          <a:lstStyle/>
          <a:p>
            <a:pPr marL="904875" indent="-904875" algn="r" eaLnBrk="1" hangingPunct="1">
              <a:defRPr/>
            </a:pPr>
            <a:r>
              <a:rPr lang="ar-JO" sz="6000" dirty="0">
                <a:effectLst>
                  <a:glow rad="190500">
                    <a:schemeClr val="tx1"/>
                  </a:glow>
                </a:effectLst>
                <a:latin typeface="Arial" panose="020B0604020202020204" pitchFamily="34" charset="0"/>
                <a:cs typeface="Arial" panose="020B0604020202020204" pitchFamily="34" charset="0"/>
              </a:rPr>
              <a:t>2. </a:t>
            </a:r>
            <a:r>
              <a:rPr lang="ar-JO" sz="6000" dirty="0">
                <a:solidFill>
                  <a:srgbClr val="FFFF00"/>
                </a:solidFill>
                <a:effectLst>
                  <a:glow rad="190500">
                    <a:schemeClr val="tx1"/>
                  </a:glow>
                </a:effectLst>
                <a:latin typeface="Arial" panose="020B0604020202020204" pitchFamily="34" charset="0"/>
                <a:cs typeface="Arial" panose="020B0604020202020204" pitchFamily="34" charset="0"/>
              </a:rPr>
              <a:t>يخلصنا</a:t>
            </a:r>
            <a:r>
              <a:rPr lang="ar-JO" sz="6000" dirty="0">
                <a:effectLst>
                  <a:glow rad="190500">
                    <a:schemeClr val="tx1"/>
                  </a:glow>
                </a:effectLst>
                <a:latin typeface="Arial" panose="020B0604020202020204" pitchFamily="34" charset="0"/>
                <a:cs typeface="Arial" panose="020B0604020202020204" pitchFamily="34" charset="0"/>
              </a:rPr>
              <a:t> يسوع من عقوبة الخطية</a:t>
            </a:r>
            <a:endParaRPr lang="en-US" sz="6000" dirty="0">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3226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وسمعا صوت الرب الإله ماشياً في الجنة عند هبوب ريح النهار فاختبأ آدم وامرأته من وجه الرب الإله في وسط شجر الجنة فنادى الرب الإله آدم وقال له أين أنت</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(تك 3 : 8 – 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249773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8876" y="3413364"/>
            <a:ext cx="5145124" cy="346387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فقال سمعت صوتك في الجنة فخشيت لأني عريان فاختبأت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0"/>
            <a:ext cx="3636436"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ar-JO" sz="6600" b="1" i="0" u="none" strike="noStrike" kern="120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من أعلمك أنك عريان هل أكلت من الشجرة التي أوصيتك أن</a:t>
            </a:r>
            <a:r>
              <a:rPr kumimoji="0" lang="ar-JO" sz="6600" b="1" i="0"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6600" b="1" i="0" u="none" strike="noStrike" kern="120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تأكل منها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 3 : 10 – 11)</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6578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5224268" y="0"/>
            <a:ext cx="3810000" cy="3810000"/>
          </a:xfrm>
          <a:prstGeom prst="rect">
            <a:avLst/>
          </a:prstGeom>
        </p:spPr>
      </p:pic>
      <p:pic>
        <p:nvPicPr>
          <p:cNvPr id="8" name="Picture 7"/>
          <p:cNvPicPr>
            <a:picLocks noChangeAspect="1"/>
          </p:cNvPicPr>
          <p:nvPr/>
        </p:nvPicPr>
        <p:blipFill>
          <a:blip r:embed="rId4"/>
          <a:stretch>
            <a:fillRect/>
          </a:stretch>
        </p:blipFill>
        <p:spPr>
          <a:xfrm>
            <a:off x="5714398" y="3376172"/>
            <a:ext cx="3429601" cy="3481828"/>
          </a:xfrm>
          <a:prstGeom prst="rect">
            <a:avLst/>
          </a:prstGeom>
        </p:spPr>
      </p:pic>
      <p:sp>
        <p:nvSpPr>
          <p:cNvPr id="900098" name="Rectangle 2"/>
          <p:cNvSpPr>
            <a:spLocks noGrp="1" noChangeArrowheads="1"/>
          </p:cNvSpPr>
          <p:nvPr>
            <p:ph type="ctrTitle"/>
          </p:nvPr>
        </p:nvSpPr>
        <p:spPr>
          <a:xfrm>
            <a:off x="0" y="43012"/>
            <a:ext cx="5714398" cy="3333160"/>
          </a:xfrm>
          <a:effectLst>
            <a:outerShdw blurRad="63500" dist="35921" dir="2700000" algn="ctr" rotWithShape="0">
              <a:schemeClr val="tx2">
                <a:alpha val="74998"/>
              </a:schemeClr>
            </a:outerShdw>
          </a:effectLst>
        </p:spPr>
        <p:txBody>
          <a:bodyPr anchor="ctr"/>
          <a:lstStyle/>
          <a:p>
            <a:pPr>
              <a:defRPr/>
            </a:pPr>
            <a:r>
              <a:rPr lang="ar-JO" sz="6000" dirty="0">
                <a:latin typeface="Arial" panose="020B0604020202020204" pitchFamily="34" charset="0"/>
                <a:cs typeface="Arial" panose="020B0604020202020204" pitchFamily="34" charset="0"/>
              </a:rPr>
              <a:t>من يحب الدوس </a:t>
            </a:r>
            <a:br>
              <a:rPr lang="ar-JO" sz="6000" dirty="0">
                <a:latin typeface="Arial" panose="020B0604020202020204" pitchFamily="34" charset="0"/>
                <a:cs typeface="Arial" panose="020B0604020202020204" pitchFamily="34" charset="0"/>
              </a:rPr>
            </a:br>
            <a:r>
              <a:rPr lang="ar-JO" sz="6000" dirty="0">
                <a:latin typeface="Arial" panose="020B0604020202020204" pitchFamily="34" charset="0"/>
                <a:cs typeface="Arial" panose="020B0604020202020204" pitchFamily="34" charset="0"/>
              </a:rPr>
              <a:t>على الثعابين؟</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315440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119107" name="Rectangle 3"/>
          <p:cNvSpPr>
            <a:spLocks noGrp="1" noChangeArrowheads="1"/>
          </p:cNvSpPr>
          <p:nvPr>
            <p:ph type="title" idx="4294967295"/>
          </p:nvPr>
        </p:nvSpPr>
        <p:spPr>
          <a:xfrm>
            <a:off x="0" y="3810000"/>
            <a:ext cx="3962400" cy="914400"/>
          </a:xfrm>
        </p:spPr>
        <p:txBody>
          <a:bodyPr/>
          <a:lstStyle/>
          <a:p>
            <a:pPr eaLnBrk="1" hangingPunct="1">
              <a:defRPr/>
            </a:pPr>
            <a:r>
              <a:rPr lang="ar-JO" sz="3600" b="1" dirty="0">
                <a:effectLst>
                  <a:glow rad="101600">
                    <a:schemeClr val="tx1">
                      <a:alpha val="75000"/>
                    </a:schemeClr>
                  </a:glow>
                  <a:outerShdw blurRad="50800" dist="63500" dir="2700000" algn="tl" rotWithShape="0">
                    <a:srgbClr val="000000"/>
                  </a:outerShdw>
                </a:effectLst>
                <a:latin typeface="Arial" panose="020B0604020202020204" pitchFamily="34" charset="0"/>
                <a:cs typeface="Arial" panose="020B0604020202020204" pitchFamily="34" charset="0"/>
              </a:rPr>
              <a:t>تكوين 3 : 14</a:t>
            </a:r>
            <a:endParaRPr lang="en-US" sz="1400" dirty="0">
              <a:effectLst>
                <a:glow rad="101600">
                  <a:schemeClr val="tx1">
                    <a:alpha val="75000"/>
                  </a:schemeClr>
                </a:glow>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17463" y="3175"/>
            <a:ext cx="767873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panose="020B0604020202020204" pitchFamily="34" charset="0"/>
                <a:cs typeface="Arial" panose="020B0604020202020204" pitchFamily="34" charset="0"/>
              </a:rPr>
              <a:t>فقال الرب الإله للحية لأنك فعلت هذا ملعونة أنت من جميع البهائم ومن جميع وحوش البرية على بطنك تسعين وتراباً تأكلين كل أيام حياتك</a:t>
            </a: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pic>
        <p:nvPicPr>
          <p:cNvPr id="423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9238" y="3429000"/>
            <a:ext cx="5080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228600" y="57150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01600">
                    <a:srgbClr val="000000">
                      <a:alpha val="75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لعنت </a:t>
            </a:r>
            <a:r>
              <a:rPr kumimoji="0" lang="ar-JO" sz="4400" b="1" i="0" u="none" strike="noStrike" kern="1200" cap="none" spc="0" normalizeH="0" baseline="0" noProof="0" dirty="0">
                <a:ln>
                  <a:noFill/>
                </a:ln>
                <a:solidFill>
                  <a:srgbClr val="FFFFFF"/>
                </a:solidFill>
                <a:effectLst>
                  <a:glow rad="101600">
                    <a:srgbClr val="000000">
                      <a:alpha val="75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rPr>
              <a:t>الحية (3 : 14)</a:t>
            </a:r>
            <a:endParaRPr kumimoji="0" lang="en-US" sz="1800" b="0" i="0" u="none" strike="noStrike" kern="1200" cap="none" spc="0" normalizeH="0" baseline="0" noProof="0" dirty="0">
              <a:ln>
                <a:noFill/>
              </a:ln>
              <a:solidFill>
                <a:srgbClr val="FFFFFF"/>
              </a:solidFill>
              <a:effectLst>
                <a:glow rad="101600">
                  <a:srgbClr val="000000">
                    <a:alpha val="75000"/>
                  </a:srgbClr>
                </a:glow>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577432"/>
      </p:ext>
    </p:extLst>
  </p:cSld>
  <p:clrMapOvr>
    <a:overrideClrMapping bg1="lt1" tx1="dk1" bg2="lt2" tx2="dk2" accent1="accent1" accent2="accent2" accent3="accent3" accent4="accent4" accent5="accent5" accent6="accent6" hlink="hlink" folHlink="folHlink"/>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07"/>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lstStyle/>
          <a:p>
            <a:pPr eaLnBrk="1" hangingPunct="1">
              <a:defRPr/>
            </a:pPr>
            <a:r>
              <a:rPr lang="ar-JO" sz="3600" b="1" dirty="0">
                <a:solidFill>
                  <a:schemeClr val="bg1"/>
                </a:solidFill>
                <a:effectLst>
                  <a:glow rad="101600">
                    <a:schemeClr val="tx1">
                      <a:alpha val="75000"/>
                    </a:schemeClr>
                  </a:glow>
                  <a:outerShdw blurRad="50800" dist="63500" dir="2700000" algn="tl" rotWithShape="0">
                    <a:srgbClr val="000000"/>
                  </a:outerShdw>
                </a:effectLst>
                <a:cs typeface="+mj-cs"/>
              </a:rPr>
              <a:t>تكوين 3 : 15</a:t>
            </a:r>
            <a:endParaRPr lang="en-US" sz="1400" dirty="0">
              <a:solidFill>
                <a:schemeClr val="bg1"/>
              </a:solidFill>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742" y="2540"/>
            <a:ext cx="91262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وأضع عداوة بينك وبين المرأة وبين نسلك ونسلها </a:t>
            </a:r>
            <a:r>
              <a:rPr lang="ar-JO" sz="3600" b="1" dirty="0">
                <a:solidFill>
                  <a:srgbClr val="FFFFFF"/>
                </a:solidFill>
                <a:effectLst>
                  <a:glow rad="101600">
                    <a:prstClr val="black">
                      <a:alpha val="75000"/>
                    </a:prstClr>
                  </a:glow>
                  <a:outerShdw blurRad="50800" dist="63500" dir="2700000" algn="tl" rotWithShape="0">
                    <a:srgbClr val="000000"/>
                  </a:outerShdw>
                </a:effectLst>
                <a:cs typeface="Arial" charset="0"/>
              </a:rPr>
              <a:t>         </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هو يسحق رأسك وأنت تسحقين عقبه</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2894430"/>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13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تم معاقبة حواء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بشكل كبير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زيادة آلام الولادة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(تك 3 : 16)</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142150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060226" y="116632"/>
            <a:ext cx="4006813" cy="635084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ودعا آدم اسم امرأته حواء لأنها أم كل حي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 20)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4903470" cy="6858000"/>
          </a:xfrm>
          <a:prstGeom prst="rect">
            <a:avLst/>
          </a:prstGeom>
        </p:spPr>
      </p:pic>
    </p:spTree>
    <p:extLst>
      <p:ext uri="{BB962C8B-B14F-4D97-AF65-F5344CB8AC3E}">
        <p14:creationId xmlns:p14="http://schemas.microsoft.com/office/powerpoint/2010/main" val="32064483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Title 1"/>
          <p:cNvSpPr>
            <a:spLocks noGrp="1"/>
          </p:cNvSpPr>
          <p:nvPr>
            <p:ph type="title"/>
          </p:nvPr>
        </p:nvSpPr>
        <p:spPr>
          <a:xfrm>
            <a:off x="9525" y="5300663"/>
            <a:ext cx="4932363" cy="1384300"/>
          </a:xfrm>
          <a:solidFill>
            <a:srgbClr val="000514"/>
          </a:solidFill>
        </p:spPr>
        <p:txBody>
          <a:bodyPr/>
          <a:lstStyle/>
          <a:p>
            <a:r>
              <a:rPr lang="ar-JO" sz="3600" dirty="0">
                <a:effectLst/>
                <a:latin typeface="Arial" charset="0"/>
                <a:ea typeface="ＭＳ Ｐゴシック" charset="0"/>
              </a:rPr>
              <a:t>الرجوع</a:t>
            </a:r>
            <a:br>
              <a:rPr lang="ar-JO" sz="3600" dirty="0">
                <a:effectLst/>
                <a:latin typeface="Arial" charset="0"/>
                <a:ea typeface="ＭＳ Ｐゴシック" charset="0"/>
              </a:rPr>
            </a:br>
            <a:r>
              <a:rPr lang="en-US" sz="3600" dirty="0">
                <a:effectLst/>
                <a:latin typeface="Arial" charset="0"/>
                <a:ea typeface="ＭＳ Ｐゴシック" charset="0"/>
              </a:rPr>
              <a:t>(</a:t>
            </a:r>
            <a:r>
              <a:rPr lang="ar-JO" sz="3600" dirty="0">
                <a:effectLst/>
                <a:latin typeface="Arial" charset="0"/>
                <a:ea typeface="ＭＳ Ｐゴシック" charset="0"/>
              </a:rPr>
              <a:t>غل 1: 8-9</a:t>
            </a:r>
            <a:r>
              <a:rPr lang="en-US" sz="3600" dirty="0">
                <a:effectLst/>
                <a:latin typeface="Arial" charset="0"/>
                <a:ea typeface="ＭＳ Ｐゴシック" charset="0"/>
              </a:rPr>
              <a:t>)</a:t>
            </a:r>
          </a:p>
        </p:txBody>
      </p:sp>
      <p:sp>
        <p:nvSpPr>
          <p:cNvPr id="326659" name="TextBox 2"/>
          <p:cNvSpPr txBox="1">
            <a:spLocks noChangeArrowheads="1"/>
          </p:cNvSpPr>
          <p:nvPr/>
        </p:nvSpPr>
        <p:spPr bwMode="auto">
          <a:xfrm>
            <a:off x="5076825" y="0"/>
            <a:ext cx="4103688" cy="674030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 ولكن إن بشرناكم نحن أو ملاك من السماء بغير ما بشرناكم فليكن أناثيما 9 كما سبقنا فقلنا أقول الآن أيضاً إن كان أحد يبشركم بغير ما قبلتم فليكن أناثيما</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973583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281" name="Picture 2" descr="Adam &amp; Eve coats of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p:spPr>
        <p:txBody>
          <a:bodyPr/>
          <a:lstStyle/>
          <a:p>
            <a:pPr eaLnBrk="1" hangingPunct="1">
              <a:defRPr/>
            </a:pPr>
            <a:r>
              <a:rPr lang="ar-JO" sz="3600" b="1" dirty="0">
                <a:solidFill>
                  <a:schemeClr val="bg1"/>
                </a:solidFill>
                <a:effectLst>
                  <a:glow rad="241300">
                    <a:schemeClr val="tx1"/>
                  </a:glow>
                </a:effectLst>
                <a:cs typeface="+mj-cs"/>
              </a:rPr>
              <a:t>تكوين 3 : 21</a:t>
            </a:r>
            <a:endParaRPr lang="en-US" sz="1400" dirty="0">
              <a:solidFill>
                <a:schemeClr val="bg1"/>
              </a:solidFill>
              <a:effectLst>
                <a:glow rad="241300">
                  <a:schemeClr val="tx1"/>
                </a:glow>
              </a:effectLst>
              <a:cs typeface="+mj-cs"/>
            </a:endParaRPr>
          </a:p>
        </p:txBody>
      </p:sp>
      <p:sp>
        <p:nvSpPr>
          <p:cNvPr id="6" name="Text Box 4"/>
          <p:cNvSpPr txBox="1">
            <a:spLocks noChangeArrowheads="1"/>
          </p:cNvSpPr>
          <p:nvPr/>
        </p:nvSpPr>
        <p:spPr bwMode="auto">
          <a:xfrm>
            <a:off x="5651500" y="260350"/>
            <a:ext cx="309721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41300">
                  <a:prstClr val="black"/>
                </a:glow>
              </a:effectLst>
              <a:uLnTx/>
              <a:uFillTx/>
              <a:latin typeface="Arial" charset="0"/>
              <a:ea typeface="ＭＳ Ｐゴシック" charset="0"/>
              <a:cs typeface="Arial" charset="0"/>
            </a:endParaRPr>
          </a:p>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41300">
                    <a:prstClr val="black"/>
                  </a:glow>
                </a:effectLst>
                <a:uLnTx/>
                <a:uFillTx/>
                <a:latin typeface="Arial" charset="0"/>
                <a:ea typeface="ＭＳ Ｐゴシック" charset="0"/>
                <a:cs typeface="Arial" charset="0"/>
              </a:rPr>
              <a:t>الفداء من خلال ذبيحة أعطاهم غطاء من جلد حيوان</a:t>
            </a:r>
            <a:endParaRPr kumimoji="0" lang="en-US" sz="2800" b="1" i="0" u="none" strike="noStrike" kern="1200" cap="none" spc="0" normalizeH="0" baseline="0" noProof="0" dirty="0">
              <a:ln>
                <a:noFill/>
              </a:ln>
              <a:solidFill>
                <a:srgbClr val="FFFFFF"/>
              </a:solidFill>
              <a:effectLst>
                <a:glow rad="241300">
                  <a:prstClr val="black"/>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01030277"/>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3329" name="Rectangle 2"/>
          <p:cNvSpPr>
            <a:spLocks noGrp="1" noChangeArrowheads="1"/>
          </p:cNvSpPr>
          <p:nvPr>
            <p:ph type="ctrTitle"/>
          </p:nvPr>
        </p:nvSpPr>
        <p:spPr>
          <a:xfrm>
            <a:off x="5029200" y="457200"/>
            <a:ext cx="4114800" cy="1143000"/>
          </a:xfrm>
        </p:spPr>
        <p:txBody>
          <a:bodyPr>
            <a:normAutofit fontScale="90000"/>
          </a:bodyPr>
          <a:lstStyle/>
          <a:p>
            <a:pPr eaLnBrk="1" hangingPunct="1"/>
            <a:r>
              <a:rPr lang="ar-JO" altLang="zh-CN" b="1" dirty="0">
                <a:solidFill>
                  <a:schemeClr val="bg1"/>
                </a:solidFill>
                <a:latin typeface="Arial" panose="020B0604020202020204" pitchFamily="34" charset="0"/>
                <a:cs typeface="Arial" panose="020B0604020202020204" pitchFamily="34" charset="0"/>
              </a:rPr>
              <a:t>أقمصة من جلد</a:t>
            </a:r>
            <a:br>
              <a:rPr lang="ar-JO" altLang="zh-CN" b="1" dirty="0">
                <a:solidFill>
                  <a:schemeClr val="bg1"/>
                </a:solidFill>
                <a:latin typeface="Arial" panose="020B0604020202020204" pitchFamily="34" charset="0"/>
                <a:cs typeface="Arial" panose="020B0604020202020204" pitchFamily="34" charset="0"/>
              </a:rPr>
            </a:br>
            <a:r>
              <a:rPr lang="en-US" altLang="zh-CN" b="1" dirty="0">
                <a:solidFill>
                  <a:schemeClr val="bg1"/>
                </a:solidFill>
                <a:latin typeface="Arial" panose="020B0604020202020204" pitchFamily="34" charset="0"/>
                <a:cs typeface="Arial" panose="020B0604020202020204" pitchFamily="34" charset="0"/>
              </a:rPr>
              <a:t>(</a:t>
            </a:r>
            <a:r>
              <a:rPr lang="ar-JO" altLang="zh-CN" b="1" dirty="0">
                <a:solidFill>
                  <a:schemeClr val="bg1"/>
                </a:solidFill>
                <a:latin typeface="Arial" panose="020B0604020202020204" pitchFamily="34" charset="0"/>
                <a:cs typeface="Arial" panose="020B0604020202020204" pitchFamily="34" charset="0"/>
              </a:rPr>
              <a:t>3 : 21</a:t>
            </a:r>
            <a:r>
              <a:rPr lang="en-US" altLang="zh-CN" b="1" dirty="0">
                <a:solidFill>
                  <a:schemeClr val="bg1"/>
                </a:solidFill>
                <a:latin typeface="Arial" panose="020B0604020202020204" pitchFamily="34" charset="0"/>
                <a:cs typeface="Arial" panose="020B0604020202020204" pitchFamily="34" charset="0"/>
              </a:rPr>
              <a:t>)</a:t>
            </a:r>
          </a:p>
        </p:txBody>
      </p:sp>
      <p:pic>
        <p:nvPicPr>
          <p:cNvPr id="483330" name="Picture 4" descr="adam_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222250"/>
            <a:ext cx="4862512"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5"/>
          <p:cNvSpPr>
            <a:spLocks noChangeArrowheads="1"/>
          </p:cNvSpPr>
          <p:nvPr/>
        </p:nvSpPr>
        <p:spPr bwMode="auto">
          <a:xfrm>
            <a:off x="4953000" y="2971800"/>
            <a:ext cx="4191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ar-JO" altLang="zh-CN" sz="3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التنبؤ عن الفداء ثانية</a:t>
            </a:r>
            <a:endParaRPr kumimoji="0" lang="en-US" altLang="zh-CN" sz="3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87364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78" name="Rectangle 3"/>
          <p:cNvSpPr>
            <a:spLocks noGrp="1" noChangeArrowheads="1"/>
          </p:cNvSpPr>
          <p:nvPr>
            <p:ph type="title" idx="4294967295"/>
          </p:nvPr>
        </p:nvSpPr>
        <p:spPr>
          <a:xfrm>
            <a:off x="762000" y="6096000"/>
            <a:ext cx="7772400" cy="762000"/>
          </a:xfrm>
          <a:solidFill>
            <a:schemeClr val="bg1"/>
          </a:solidFill>
        </p:spPr>
        <p:txBody>
          <a:bodyPr>
            <a:normAutofit/>
          </a:bodyPr>
          <a:lstStyle/>
          <a:p>
            <a:pPr eaLnBrk="1" hangingPunct="1"/>
            <a:r>
              <a:rPr lang="ar-JO" altLang="zh-CN" sz="4000" b="1" dirty="0">
                <a:latin typeface="Arial" panose="020B0604020202020204" pitchFamily="34" charset="0"/>
                <a:ea typeface="ＭＳ Ｐゴシック" charset="0"/>
                <a:cs typeface="Arial" panose="020B0604020202020204" pitchFamily="34" charset="0"/>
              </a:rPr>
              <a:t>طرد آدم وحواء</a:t>
            </a:r>
            <a:endParaRPr lang="en-US" altLang="zh-CN"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68990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 y="0"/>
            <a:ext cx="887767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377061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وقال الرب الإله هوذا الإنسان قد صار كواحد منا عارفاً الخير والشر والآن لعله يمد يده ويأخذ من شجرة الحياة أيضاً ويأكل ويحيا إلى الأبد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 22)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940670" y="3810000"/>
            <a:ext cx="4064000" cy="3048000"/>
          </a:xfrm>
          <a:prstGeom prst="rect">
            <a:avLst/>
          </a:prstGeom>
        </p:spPr>
      </p:pic>
    </p:spTree>
    <p:extLst>
      <p:ext uri="{BB962C8B-B14F-4D97-AF65-F5344CB8AC3E}">
        <p14:creationId xmlns:p14="http://schemas.microsoft.com/office/powerpoint/2010/main" val="308025954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770" y="526147"/>
            <a:ext cx="9122229" cy="5777412"/>
          </a:xfrm>
          <a:prstGeom prst="rect">
            <a:avLst/>
          </a:prstGeom>
        </p:spPr>
      </p:pic>
      <p:sp>
        <p:nvSpPr>
          <p:cNvPr id="4" name="Rectangle 3">
            <a:extLst>
              <a:ext uri="{FF2B5EF4-FFF2-40B4-BE49-F238E27FC236}">
                <a16:creationId xmlns:a16="http://schemas.microsoft.com/office/drawing/2014/main" id="{3194254A-5BB1-8149-8165-70DB2F65CEED}"/>
              </a:ext>
            </a:extLst>
          </p:cNvPr>
          <p:cNvSpPr txBox="1">
            <a:spLocks noChangeArrowheads="1"/>
          </p:cNvSpPr>
          <p:nvPr/>
        </p:nvSpPr>
        <p:spPr bwMode="auto">
          <a:xfrm>
            <a:off x="1853044" y="2338348"/>
            <a:ext cx="5094166" cy="1803400"/>
          </a:xfrm>
          <a:prstGeom prst="rect">
            <a:avLst/>
          </a:prstGeom>
          <a:solidFill>
            <a:schemeClr val="tx1"/>
          </a:solidFill>
          <a:ln>
            <a:solidFill>
              <a:schemeClr val="bg1"/>
            </a:solid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7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مطرودين</a:t>
            </a:r>
            <a:endParaRPr kumimoji="0" lang="en-US" altLang="zh-CN" sz="7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118988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4261296" cy="600288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فأخرجه الرب الإله من جنة عدن ليعمل الأرض التي أخذ منها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 23)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368800" y="841375"/>
            <a:ext cx="4775200" cy="5626100"/>
          </a:xfrm>
          <a:prstGeom prst="rect">
            <a:avLst/>
          </a:prstGeom>
        </p:spPr>
      </p:pic>
    </p:spTree>
    <p:extLst>
      <p:ext uri="{BB962C8B-B14F-4D97-AF65-F5344CB8AC3E}">
        <p14:creationId xmlns:p14="http://schemas.microsoft.com/office/powerpoint/2010/main" val="1122034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40" r="510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4644571" cy="685800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فطرد الإنسان وأقام شرقي جنة عدن الكروبيم ولهيب سيف متقلب لحراسة طريق شجرة الحياة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 24)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3617834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5" name="Picture 2" descr="adam-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86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6" name="Rectangle 3"/>
          <p:cNvSpPr>
            <a:spLocks noGrp="1" noChangeArrowheads="1"/>
          </p:cNvSpPr>
          <p:nvPr>
            <p:ph type="title" idx="4294967295"/>
          </p:nvPr>
        </p:nvSpPr>
        <p:spPr>
          <a:xfrm>
            <a:off x="3886200" y="-76200"/>
            <a:ext cx="5257800" cy="3505200"/>
          </a:xfrm>
        </p:spPr>
        <p:txBody>
          <a:bodyPr/>
          <a:lstStyle/>
          <a:p>
            <a:pPr eaLnBrk="1" hangingPunct="1"/>
            <a:br>
              <a:rPr lang="en-US" altLang="zh-CN" b="1" dirty="0">
                <a:solidFill>
                  <a:schemeClr val="bg1"/>
                </a:solidFill>
                <a:latin typeface="Arial" panose="020B0604020202020204" pitchFamily="34" charset="0"/>
                <a:cs typeface="Arial" panose="020B0604020202020204" pitchFamily="34" charset="0"/>
              </a:rPr>
            </a:br>
            <a:r>
              <a:rPr lang="ar-JO" altLang="zh-CN" b="1" dirty="0">
                <a:solidFill>
                  <a:schemeClr val="bg1"/>
                </a:solidFill>
                <a:latin typeface="Arial" panose="020B0604020202020204" pitchFamily="34" charset="0"/>
                <a:cs typeface="Arial" panose="020B0604020202020204" pitchFamily="34" charset="0"/>
              </a:rPr>
              <a:t>ما النتائج الأخرى للسقوط بجانب ما ذكر في تكوين 3 ؟</a:t>
            </a:r>
            <a:endParaRPr lang="en-US" altLang="zh-CN"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239762" y="3379788"/>
            <a:ext cx="6350000" cy="3568700"/>
          </a:xfrm>
          <a:prstGeom prst="rect">
            <a:avLst/>
          </a:prstGeom>
        </p:spPr>
      </p:pic>
    </p:spTree>
    <p:extLst>
      <p:ext uri="{BB962C8B-B14F-4D97-AF65-F5344CB8AC3E}">
        <p14:creationId xmlns:p14="http://schemas.microsoft.com/office/powerpoint/2010/main" val="206719475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علم الخلاص</a:t>
            </a:r>
            <a:r>
              <a:rPr lang="en-US" sz="40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33690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ندرس الخلاص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481858"/>
            <a:ext cx="9144000" cy="44279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457200" rtl="0" eaLnBrk="0" fontAlgn="base" latinLnBrk="0" hangingPunct="0">
              <a:lnSpc>
                <a:spcPct val="100000"/>
              </a:lnSpc>
              <a:spcBef>
                <a:spcPct val="0"/>
              </a:spcBef>
              <a:spcAft>
                <a:spcPct val="0"/>
              </a:spcAft>
              <a:buClrTx/>
              <a:buSzTx/>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1</a:t>
            </a:r>
            <a:r>
              <a:rPr kumimoji="0" lang="ar-JO" sz="4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تحذير</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تجنب اللعنة من خلال عدم الوعظ بإنجيل </a:t>
            </a:r>
          </a:p>
          <a:p>
            <a:pPr marR="0" lvl="0" algn="r" defTabSz="457200" rtl="0" eaLnBrk="0" fontAlgn="base" latinLnBrk="0" hangingPunct="0">
              <a:lnSpc>
                <a:spcPct val="100000"/>
              </a:lnSpc>
              <a:spcBef>
                <a:spcPct val="0"/>
              </a:spcBef>
              <a:spcAft>
                <a:spcPct val="0"/>
              </a:spcAft>
              <a:buClrTx/>
              <a:buSzTx/>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النعمة (غل 1: 6-9)</a:t>
            </a:r>
          </a:p>
          <a:p>
            <a:pPr marR="0" lvl="0" algn="l" defTabSz="457200" rtl="0" eaLnBrk="0" fontAlgn="base" latinLnBrk="0" hangingPunct="0">
              <a:lnSpc>
                <a:spcPct val="100000"/>
              </a:lnSpc>
              <a:spcBef>
                <a:spcPct val="0"/>
              </a:spcBef>
              <a:spcAft>
                <a:spcPct val="0"/>
              </a:spcAft>
              <a:buClrTx/>
              <a:buSzTx/>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R="0" lvl="0" algn="r" defTabSz="457200" rtl="0" eaLnBrk="0" fontAlgn="base" latinLnBrk="0" hangingPunct="0">
              <a:lnSpc>
                <a:spcPct val="100000"/>
              </a:lnSpc>
              <a:spcBef>
                <a:spcPct val="0"/>
              </a:spcBef>
              <a:spcAft>
                <a:spcPct val="0"/>
              </a:spcAft>
              <a:buClrTx/>
              <a:buSzTx/>
              <a:tabLst/>
              <a:defRPr/>
            </a:pPr>
            <a:r>
              <a:rPr lang="ar-JO" sz="4000" b="1" dirty="0">
                <a:solidFill>
                  <a:srgbClr val="FFFF00"/>
                </a:solidFill>
                <a:effectLst>
                  <a:glow rad="127000">
                    <a:srgbClr val="000000"/>
                  </a:glow>
                </a:effectLst>
                <a:latin typeface="Arial" charset="0"/>
                <a:ea typeface="ＭＳ Ｐゴシック" charset="0"/>
                <a:cs typeface="ＭＳ Ｐゴシック" charset="0"/>
              </a:rPr>
              <a:t>2</a:t>
            </a:r>
            <a:r>
              <a:rPr lang="ar-JO" sz="40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 بركة</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على كل مسيحي أن يكون شاهد حقيقي عن </a:t>
            </a:r>
          </a:p>
          <a:p>
            <a:pPr marR="0" lvl="0" algn="r" defTabSz="457200" rtl="0" eaLnBrk="0" fontAlgn="base" latinLnBrk="0" hangingPunct="0">
              <a:lnSpc>
                <a:spcPct val="100000"/>
              </a:lnSpc>
              <a:spcBef>
                <a:spcPct val="0"/>
              </a:spcBef>
              <a:spcAft>
                <a:spcPct val="0"/>
              </a:spcAft>
              <a:buClrTx/>
              <a:buSzTx/>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الإنجيل (رو 10: 14-15)</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578850" y="64195"/>
            <a:ext cx="52770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2E312CD4-86E1-7340-B53C-21C53D4615F1}"/>
              </a:ext>
            </a:extLst>
          </p:cNvPr>
          <p:cNvSpPr txBox="1"/>
          <p:nvPr/>
        </p:nvSpPr>
        <p:spPr>
          <a:xfrm>
            <a:off x="1551398" y="6485655"/>
            <a:ext cx="7488566"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charset="0"/>
                <a:ea typeface="Times New Roman" charset="0"/>
                <a:cs typeface="Times New Roman" charset="0"/>
              </a:rPr>
              <a:t>مقتبس من تشارلز رايري، اللاهوت الأساسي، 320</a:t>
            </a:r>
          </a:p>
        </p:txBody>
      </p:sp>
    </p:spTree>
    <p:extLst>
      <p:ext uri="{BB962C8B-B14F-4D97-AF65-F5344CB8AC3E}">
        <p14:creationId xmlns:p14="http://schemas.microsoft.com/office/powerpoint/2010/main" val="3022237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888834" name="Picture 3" descr="beautiful feet.JPG"/>
          <p:cNvPicPr>
            <a:picLocks noChangeAspect="1"/>
          </p:cNvPicPr>
          <p:nvPr/>
        </p:nvPicPr>
        <p:blipFill>
          <a:blip r:embed="rId2" cstate="screen">
            <a:lum bright="26000"/>
            <a:extLst>
              <a:ext uri="{28A0092B-C50C-407E-A947-70E740481C1C}">
                <a14:useLocalDpi xmlns:a14="http://schemas.microsoft.com/office/drawing/2010/main"/>
              </a:ext>
            </a:extLst>
          </a:blip>
          <a:srcRect/>
          <a:stretch>
            <a:fillRect/>
          </a:stretch>
        </p:blipFill>
        <p:spPr bwMode="auto">
          <a:xfrm>
            <a:off x="0" y="0"/>
            <a:ext cx="9144000" cy="6121400"/>
          </a:xfrm>
          <a:prstGeom prst="rect">
            <a:avLst/>
          </a:prstGeom>
          <a:noFill/>
          <a:ln w="9525">
            <a:noFill/>
            <a:miter lim="800000"/>
            <a:headEnd/>
            <a:tailEnd/>
          </a:ln>
        </p:spPr>
      </p:pic>
      <p:sp>
        <p:nvSpPr>
          <p:cNvPr id="888835" name="Title 1"/>
          <p:cNvSpPr>
            <a:spLocks noGrp="1"/>
          </p:cNvSpPr>
          <p:nvPr>
            <p:ph type="title"/>
          </p:nvPr>
        </p:nvSpPr>
        <p:spPr>
          <a:xfrm>
            <a:off x="0" y="6203776"/>
            <a:ext cx="9144000" cy="609600"/>
          </a:xfrm>
        </p:spPr>
        <p:txBody>
          <a:bodyPr/>
          <a:lstStyle/>
          <a:p>
            <a:r>
              <a:rPr lang="ar-JO" sz="3600" b="1" dirty="0">
                <a:solidFill>
                  <a:schemeClr val="bg1"/>
                </a:solidFill>
                <a:latin typeface="Arial" panose="020B0604020202020204" pitchFamily="34" charset="0"/>
                <a:cs typeface="Arial" panose="020B0604020202020204" pitchFamily="34" charset="0"/>
              </a:rPr>
              <a:t>أقدام جميلة</a:t>
            </a:r>
            <a:endParaRPr lang="en-US" sz="3600" b="1" dirty="0">
              <a:solidFill>
                <a:schemeClr val="bg1"/>
              </a:solidFill>
              <a:latin typeface="Arial" panose="020B0604020202020204" pitchFamily="34" charset="0"/>
              <a:cs typeface="Arial" panose="020B0604020202020204" pitchFamily="34" charset="0"/>
            </a:endParaRPr>
          </a:p>
        </p:txBody>
      </p:sp>
      <p:sp>
        <p:nvSpPr>
          <p:cNvPr id="888836" name="Content Placeholder 2"/>
          <p:cNvSpPr txBox="1">
            <a:spLocks/>
          </p:cNvSpPr>
          <p:nvPr/>
        </p:nvSpPr>
        <p:spPr bwMode="auto">
          <a:xfrm>
            <a:off x="903288" y="1341438"/>
            <a:ext cx="7772400" cy="4114800"/>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Osaka" charset="-128"/>
                <a:cs typeface="Arial" panose="020B0604020202020204" pitchFamily="34" charset="0"/>
              </a:rPr>
              <a:t>رومية ١٠ : ١٤-١٥</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Osaka" charset="-128"/>
                <a:cs typeface="Arial" panose="020B0604020202020204" pitchFamily="34" charset="0"/>
              </a:rPr>
              <a:t>١٤ فَكَيْفَ يَدْعُونَ بِمَنْ لَمْ يُؤْمِنُوا بِهِ. وَكَيْفَ يُؤْمِنُونَ بِمَنْ لَمْ يَسْمَعُوا بِهِ؟ وَكَيْفَ يَسْمَعُونَ بِلاَ كَارِزٍ؟ ١٥ وَكَيْفَ يَكْرِزُونَ إِنْ لَمْ يُرْسَلُوا؟ كَمَا هُوَ مَكْتُوبٌ: «مَا أَجْمَلَ أَقْدَامَ الْمُبَشِّرِينَ بِالسَّلاَمِ الْمُبَشِّرِينَ بِالْخَيْرَاتِ».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checkerboard(across)">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458AA58-2364-C548-82B2-390582E41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00468"/>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title"/>
          </p:nvPr>
        </p:nvSpPr>
        <p:spPr>
          <a:xfrm>
            <a:off x="0" y="0"/>
            <a:ext cx="4140485" cy="1551398"/>
          </a:xfrm>
          <a:solidFill>
            <a:schemeClr val="tx1"/>
          </a:solidFill>
        </p:spPr>
        <p:txBody>
          <a:bodyPr/>
          <a:lstStyle/>
          <a:p>
            <a:pPr eaLnBrk="1" hangingPunct="1">
              <a:defRPr/>
            </a:pPr>
            <a:r>
              <a:rPr lang="ar-JO" sz="2800" i="1" dirty="0">
                <a:effectLst>
                  <a:glow rad="101600">
                    <a:schemeClr val="tx1">
                      <a:alpha val="75000"/>
                    </a:schemeClr>
                  </a:glow>
                </a:effectLst>
                <a:ea typeface="ＭＳ Ｐゴシック" charset="-128"/>
              </a:rPr>
              <a:t>سؤال للنقاش في مجموعات صغيرة</a:t>
            </a:r>
            <a:br>
              <a:rPr lang="ar-JO" sz="2800" i="1" dirty="0">
                <a:effectLst>
                  <a:glow rad="101600">
                    <a:schemeClr val="tx1">
                      <a:alpha val="75000"/>
                    </a:schemeClr>
                  </a:glow>
                </a:effectLst>
                <a:ea typeface="ＭＳ Ｐゴシック" charset="-128"/>
              </a:rPr>
            </a:br>
            <a:r>
              <a:rPr lang="ar-JO" sz="2800" i="1" dirty="0">
                <a:effectLst>
                  <a:glow rad="101600">
                    <a:schemeClr val="tx1">
                      <a:alpha val="75000"/>
                    </a:schemeClr>
                  </a:glow>
                </a:effectLst>
                <a:ea typeface="ＭＳ Ｐゴシック" charset="-128"/>
              </a:rPr>
              <a:t>ما هي مشكلتنا كبشر ؟</a:t>
            </a:r>
            <a:endParaRPr lang="en-US" sz="2800" i="1" dirty="0">
              <a:solidFill>
                <a:schemeClr val="bg1"/>
              </a:solidFill>
              <a:effectLst>
                <a:glow rad="101600">
                  <a:schemeClr val="tx1">
                    <a:alpha val="75000"/>
                  </a:schemeClr>
                </a:glow>
              </a:effectLst>
              <a:ea typeface="ＭＳ Ｐゴシック" charset="-128"/>
            </a:endParaRPr>
          </a:p>
        </p:txBody>
      </p:sp>
      <p:sp>
        <p:nvSpPr>
          <p:cNvPr id="5" name="Rectangle 2">
            <a:extLst>
              <a:ext uri="{FF2B5EF4-FFF2-40B4-BE49-F238E27FC236}">
                <a16:creationId xmlns:a16="http://schemas.microsoft.com/office/drawing/2014/main" id="{7157CAF5-9502-994B-ADFA-3433AF7B7797}"/>
              </a:ext>
            </a:extLst>
          </p:cNvPr>
          <p:cNvSpPr txBox="1">
            <a:spLocks noChangeArrowheads="1"/>
          </p:cNvSpPr>
          <p:nvPr/>
        </p:nvSpPr>
        <p:spPr bwMode="auto">
          <a:xfrm>
            <a:off x="0" y="4566863"/>
            <a:ext cx="9226193" cy="2291137"/>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rPr>
              <a:t>1. ماذا تعتقد أن المجموعة التي تقودها تقول عن سبب معاناتنا الرئيسية : البوذية, الهندوسية, العلمانية ... الخ سوف يقدمون إجابات مختلفة</a:t>
            </a:r>
            <a:endPar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rPr>
              <a:t>2. كيف تتجاوب مع إجاباتهم ؟</a:t>
            </a:r>
            <a:endPar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691207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ar-JO" sz="3200" b="1" dirty="0">
                <a:solidFill>
                  <a:schemeClr val="accent3">
                    <a:lumMod val="20000"/>
                    <a:lumOff val="80000"/>
                  </a:schemeClr>
                </a:solidFill>
              </a:rPr>
              <a:t>أبقراط</a:t>
            </a:r>
            <a:endParaRPr lang="en-US" sz="3200" b="1" dirty="0">
              <a:solidFill>
                <a:schemeClr val="accent3">
                  <a:lumMod val="20000"/>
                  <a:lumOff val="80000"/>
                </a:schemeClr>
              </a:solidFill>
            </a:endParaRPr>
          </a:p>
        </p:txBody>
      </p:sp>
      <p:pic>
        <p:nvPicPr>
          <p:cNvPr id="2050" name="Picture 2">
            <a:extLst>
              <a:ext uri="{FF2B5EF4-FFF2-40B4-BE49-F238E27FC236}">
                <a16:creationId xmlns:a16="http://schemas.microsoft.com/office/drawing/2014/main" id="{BFD22302-9412-9549-A4E8-09EE6C302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9144000" cy="4302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DCAFB43-451C-E245-99C5-CFC5C36C98F7}"/>
              </a:ext>
            </a:extLst>
          </p:cNvPr>
          <p:cNvSpPr txBox="1">
            <a:spLocks noChangeArrowheads="1"/>
          </p:cNvSpPr>
          <p:nvPr/>
        </p:nvSpPr>
        <p:spPr bwMode="auto">
          <a:xfrm>
            <a:off x="2568539" y="1623316"/>
            <a:ext cx="6441897" cy="3318553"/>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mj-cs"/>
              </a:rPr>
              <a:t>على الرجل الحكيم أن يراعي أن الصحة هي أعظم نعم الإنسان، وأن يتعلم بفكره كيف يستفيد من أمراضه.</a:t>
            </a:r>
            <a:endPar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Tree>
    <p:extLst>
      <p:ext uri="{BB962C8B-B14F-4D97-AF65-F5344CB8AC3E}">
        <p14:creationId xmlns:p14="http://schemas.microsoft.com/office/powerpoint/2010/main" val="3812374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ar-JO" sz="3200" b="1" dirty="0">
                <a:solidFill>
                  <a:schemeClr val="accent3">
                    <a:lumMod val="20000"/>
                    <a:lumOff val="80000"/>
                  </a:schemeClr>
                </a:solidFill>
              </a:rPr>
              <a:t>البوذية</a:t>
            </a:r>
            <a:endParaRPr lang="en-US" sz="3200" b="1" dirty="0">
              <a:solidFill>
                <a:schemeClr val="accent3">
                  <a:lumMod val="20000"/>
                  <a:lumOff val="80000"/>
                </a:schemeClr>
              </a:solidFill>
            </a:endParaRPr>
          </a:p>
        </p:txBody>
      </p:sp>
      <p:pic>
        <p:nvPicPr>
          <p:cNvPr id="1026" name="Picture 2">
            <a:extLst>
              <a:ext uri="{FF2B5EF4-FFF2-40B4-BE49-F238E27FC236}">
                <a16:creationId xmlns:a16="http://schemas.microsoft.com/office/drawing/2014/main" id="{81CB848B-0AE5-B24E-9C57-237B58D24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38" y="1006867"/>
            <a:ext cx="8913402" cy="50137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849EF856-C296-B744-9592-20CC97E78F82}"/>
              </a:ext>
            </a:extLst>
          </p:cNvPr>
          <p:cNvSpPr txBox="1">
            <a:spLocks noChangeArrowheads="1"/>
          </p:cNvSpPr>
          <p:nvPr/>
        </p:nvSpPr>
        <p:spPr bwMode="auto">
          <a:xfrm>
            <a:off x="245439" y="1253447"/>
            <a:ext cx="6391668" cy="2609636"/>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mj-cs"/>
              </a:rPr>
              <a:t>السر في العيش بشكل جيد وأطول هو: تناول نصف الطعام، والمشي مرتين، والضحك ثلاث مرات،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mj-cs"/>
              </a:rPr>
              <a:t>والحب بلا قياس .</a:t>
            </a:r>
            <a:endPar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
        <p:nvSpPr>
          <p:cNvPr id="6" name="Rectangle 2">
            <a:extLst>
              <a:ext uri="{FF2B5EF4-FFF2-40B4-BE49-F238E27FC236}">
                <a16:creationId xmlns:a16="http://schemas.microsoft.com/office/drawing/2014/main" id="{1D17DBA5-5BDB-AC44-8A77-993147627F06}"/>
              </a:ext>
            </a:extLst>
          </p:cNvPr>
          <p:cNvSpPr txBox="1">
            <a:spLocks noChangeArrowheads="1"/>
          </p:cNvSpPr>
          <p:nvPr/>
        </p:nvSpPr>
        <p:spPr bwMode="auto">
          <a:xfrm>
            <a:off x="1756311" y="4031750"/>
            <a:ext cx="3369924" cy="583059"/>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مثل صيني</a:t>
            </a:r>
            <a:endPar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endParaRPr>
          </a:p>
        </p:txBody>
      </p:sp>
    </p:spTree>
    <p:extLst>
      <p:ext uri="{BB962C8B-B14F-4D97-AF65-F5344CB8AC3E}">
        <p14:creationId xmlns:p14="http://schemas.microsoft.com/office/powerpoint/2010/main" val="743402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dirty="0"/>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p:txBody>
          <a:bodyPr/>
          <a:lstStyle/>
          <a:p>
            <a:pPr indent="0" eaLnBrk="1" hangingPunct="1"/>
            <a:r>
              <a:rPr lang="en-US" altLang="en-US" dirty="0"/>
              <a:t>House 2 00419</a:t>
            </a:r>
          </a:p>
        </p:txBody>
      </p:sp>
      <p:sp>
        <p:nvSpPr>
          <p:cNvPr id="197634"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extLst>
              <p:ext uri="{D42A27DB-BD31-4B8C-83A1-F6EECF244321}">
                <p14:modId xmlns:p14="http://schemas.microsoft.com/office/powerpoint/2010/main" val="3523807943"/>
              </p:ext>
            </p:extLst>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a:solidFill>
                            <a:schemeClr val="accent3">
                              <a:lumOff val="44000"/>
                            </a:schemeClr>
                          </a:solidFill>
                          <a:latin typeface="Arial"/>
                          <a:ea typeface="Arial"/>
                          <a:cs typeface="Arial"/>
                        </a:rPr>
                        <a:t>الزمن</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حالتي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التحرر من الخطية</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الوقت</a:t>
                      </a: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a:solidFill>
                            <a:schemeClr val="accent3">
                              <a:lumOff val="44000"/>
                            </a:schemeClr>
                          </a:solidFill>
                          <a:latin typeface="Arial"/>
                          <a:ea typeface="Arial"/>
                          <a:cs typeface="Arial"/>
                        </a:rPr>
                        <a:t>عقيدة ال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a:solidFill>
                            <a:schemeClr val="accent3">
                              <a:lumOff val="44000"/>
                            </a:schemeClr>
                          </a:solidFill>
                          <a:latin typeface="Arial"/>
                          <a:ea typeface="Arial"/>
                          <a:cs typeface="Arial"/>
                        </a:rPr>
                        <a:t>الماضي</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a:solidFill>
                            <a:schemeClr val="accent3">
                              <a:lumOff val="44000"/>
                            </a:schemeClr>
                          </a:solidFill>
                          <a:latin typeface="Arial"/>
                          <a:ea typeface="Arial"/>
                          <a:cs typeface="Arial"/>
                        </a:rPr>
                        <a:t>لقد </a:t>
                      </a:r>
                      <a:r>
                        <a:rPr lang="ar-JO" b="1" dirty="0">
                          <a:solidFill>
                            <a:schemeClr val="accent3">
                              <a:lumOff val="44000"/>
                            </a:schemeClr>
                          </a:solidFill>
                          <a:latin typeface="Arial"/>
                          <a:ea typeface="Arial"/>
                          <a:cs typeface="Arial"/>
                        </a:rPr>
                        <a:t>خلصت</a:t>
                      </a:r>
                      <a:endParaRPr b="1" dirty="0">
                        <a:solidFill>
                          <a:schemeClr val="accent3">
                            <a:lumOff val="44000"/>
                          </a:schemeClr>
                        </a:solidFill>
                        <a:latin typeface="Arial"/>
                        <a:ea typeface="Arial"/>
                        <a:cs typeface="Arial"/>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rtl="0">
                        <a:defRPr sz="1800"/>
                      </a:pPr>
                      <a:r>
                        <a:rPr lang="ar-JO" b="1" dirty="0">
                          <a:solidFill>
                            <a:schemeClr val="accent3">
                              <a:lumOff val="44000"/>
                            </a:schemeClr>
                          </a:solidFill>
                          <a:latin typeface="Arial"/>
                          <a:ea typeface="Arial"/>
                          <a:cs typeface="Arial"/>
                        </a:rPr>
                        <a:t>العقوبة من خلال موته</a:t>
                      </a:r>
                    </a:p>
                    <a:p>
                      <a:pPr algn="ctr" defTabSz="457200" rtl="0">
                        <a:defRPr sz="1800"/>
                      </a:pPr>
                      <a:r>
                        <a:rPr lang="ar-JO" b="1" dirty="0">
                          <a:solidFill>
                            <a:schemeClr val="accent3">
                              <a:lumOff val="44000"/>
                            </a:schemeClr>
                          </a:solidFill>
                          <a:latin typeface="Arial"/>
                          <a:ea typeface="Arial"/>
                          <a:cs typeface="Arial"/>
                        </a:rPr>
                        <a:t>(3: 21-24)</a:t>
                      </a:r>
                    </a:p>
                    <a:p>
                      <a:pPr algn="ctr" defTabSz="457200" rtl="0">
                        <a:defRPr sz="1800"/>
                      </a:pPr>
                      <a:r>
                        <a:rPr lang="ar-JO" b="1" dirty="0">
                          <a:solidFill>
                            <a:schemeClr val="accent3">
                              <a:lumOff val="44000"/>
                            </a:schemeClr>
                          </a:solidFill>
                          <a:latin typeface="Arial"/>
                          <a:ea typeface="Arial"/>
                          <a:cs typeface="Arial"/>
                        </a:rPr>
                        <a:t>الحكم من خلال موتي</a:t>
                      </a:r>
                    </a:p>
                    <a:p>
                      <a:pPr algn="ctr" defTabSz="457200" rtl="0">
                        <a:defRPr sz="1800"/>
                      </a:pPr>
                      <a:r>
                        <a:rPr lang="ar-JO" b="1" dirty="0">
                          <a:solidFill>
                            <a:schemeClr val="accent3">
                              <a:lumOff val="44000"/>
                            </a:schemeClr>
                          </a:solidFill>
                          <a:latin typeface="Arial"/>
                          <a:ea typeface="Arial"/>
                          <a:cs typeface="Arial"/>
                        </a:rPr>
                        <a:t>(6: 3-7)</a:t>
                      </a:r>
                      <a:endParaRPr b="1" dirty="0">
                        <a:solidFill>
                          <a:schemeClr val="accent3">
                            <a:lumOff val="44000"/>
                          </a:schemeClr>
                        </a:solidFill>
                        <a:latin typeface="Arial"/>
                        <a:ea typeface="Arial"/>
                        <a:cs typeface="Arial"/>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a:solidFill>
                            <a:schemeClr val="accent3">
                              <a:lumOff val="44000"/>
                            </a:schemeClr>
                          </a:solidFill>
                          <a:latin typeface="Arial"/>
                          <a:ea typeface="Arial"/>
                          <a:cs typeface="Arial"/>
                        </a:rPr>
                        <a:t>عندما </a:t>
                      </a:r>
                      <a:r>
                        <a:rPr b="1" dirty="0" err="1">
                          <a:solidFill>
                            <a:schemeClr val="accent3">
                              <a:lumOff val="44000"/>
                            </a:schemeClr>
                          </a:solidFill>
                          <a:latin typeface="Arial"/>
                          <a:ea typeface="Arial"/>
                          <a:cs typeface="Arial"/>
                        </a:rPr>
                        <a:t>قبلت</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المسيح</a:t>
                      </a:r>
                      <a:r>
                        <a:rPr b="1" dirty="0">
                          <a:solidFill>
                            <a:schemeClr val="accent3">
                              <a:lumOff val="44000"/>
                            </a:schemeClr>
                          </a:solidFill>
                          <a:latin typeface="Arial"/>
                          <a:ea typeface="Arial"/>
                          <a:cs typeface="Arial"/>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التبرير</a:t>
                      </a:r>
                      <a:endParaRPr lang="en-US" b="1" dirty="0">
                        <a:solidFill>
                          <a:schemeClr val="accent3">
                            <a:lumOff val="44000"/>
                          </a:schemeClr>
                        </a:solidFill>
                        <a:latin typeface="Arial"/>
                        <a:ea typeface="Arial"/>
                        <a:cs typeface="Arial"/>
                      </a:endParaRPr>
                    </a:p>
                    <a:p>
                      <a:pPr algn="ctr" defTabSz="457200">
                        <a:defRPr sz="1800"/>
                      </a:pPr>
                      <a:r>
                        <a:rPr lang="ar-JO" b="1" dirty="0">
                          <a:solidFill>
                            <a:schemeClr val="accent3">
                              <a:lumOff val="44000"/>
                            </a:schemeClr>
                          </a:solidFill>
                          <a:latin typeface="Arial"/>
                          <a:ea typeface="Arial"/>
                          <a:cs typeface="Arial"/>
                        </a:rPr>
                        <a:t>التقديس المقامي)</a:t>
                      </a:r>
                      <a:r>
                        <a:rPr b="1" dirty="0">
                          <a:solidFill>
                            <a:schemeClr val="accent3">
                              <a:lumOff val="44000"/>
                            </a:schemeClr>
                          </a:solidFill>
                          <a:latin typeface="Arial"/>
                          <a:ea typeface="Arial"/>
                          <a:cs typeface="Arial"/>
                        </a:rPr>
                        <a:t>)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a:solidFill>
                            <a:schemeClr val="accent3">
                              <a:lumOff val="44000"/>
                            </a:schemeClr>
                          </a:solidFill>
                          <a:latin typeface="Arial"/>
                          <a:ea typeface="Arial"/>
                          <a:cs typeface="Arial"/>
                        </a:rPr>
                        <a:t>الحاضر</a:t>
                      </a:r>
                    </a:p>
                  </a:txBody>
                  <a:tcPr marL="45720" marR="45720" anchor="ctr" horzOverflow="overflow">
                    <a:solidFill>
                      <a:srgbClr val="000090"/>
                    </a:solidFill>
                  </a:tcPr>
                </a:tc>
                <a:tc>
                  <a:txBody>
                    <a:bodyPr/>
                    <a:lstStyle/>
                    <a:p>
                      <a:pPr algn="ctr" defTabSz="457200">
                        <a:defRPr sz="1800"/>
                      </a:pPr>
                      <a:r>
                        <a:rPr b="1" dirty="0">
                          <a:solidFill>
                            <a:schemeClr val="accent3">
                              <a:lumOff val="44000"/>
                            </a:schemeClr>
                          </a:solidFill>
                          <a:latin typeface="Arial"/>
                          <a:ea typeface="Arial"/>
                          <a:cs typeface="Arial"/>
                        </a:rPr>
                        <a:t>أنا </a:t>
                      </a:r>
                      <a:r>
                        <a:rPr lang="ar-JO" b="1" dirty="0">
                          <a:solidFill>
                            <a:schemeClr val="accent3">
                              <a:lumOff val="44000"/>
                            </a:schemeClr>
                          </a:solidFill>
                          <a:latin typeface="Arial"/>
                          <a:ea typeface="Arial"/>
                          <a:cs typeface="Arial"/>
                        </a:rPr>
                        <a:t>مخلّص</a:t>
                      </a:r>
                      <a:r>
                        <a:rPr b="1" dirty="0">
                          <a:solidFill>
                            <a:schemeClr val="accent3">
                              <a:lumOff val="44000"/>
                            </a:schemeClr>
                          </a:solidFill>
                          <a:latin typeface="Arial"/>
                          <a:ea typeface="Arial"/>
                          <a:cs typeface="Arial"/>
                        </a:rPr>
                        <a:t> </a:t>
                      </a:r>
                    </a:p>
                  </a:txBody>
                  <a:tcPr marL="45720" marR="45720" anchor="ctr" horzOverflow="overflow">
                    <a:solidFill>
                      <a:srgbClr val="000090"/>
                    </a:solidFill>
                  </a:tcPr>
                </a:tc>
                <a:tc>
                  <a:txBody>
                    <a:bodyPr/>
                    <a:lstStyle/>
                    <a:p>
                      <a:pPr algn="ctr" defTabSz="457200">
                        <a:defRPr sz="1800"/>
                      </a:pPr>
                      <a:r>
                        <a:rPr lang="ar-JO" b="1" dirty="0">
                          <a:solidFill>
                            <a:schemeClr val="accent3">
                              <a:lumOff val="44000"/>
                            </a:schemeClr>
                          </a:solidFill>
                          <a:latin typeface="Arial"/>
                          <a:ea typeface="Arial"/>
                          <a:cs typeface="Arial"/>
                        </a:rPr>
                        <a:t>ال</a:t>
                      </a:r>
                      <a:r>
                        <a:rPr b="1" dirty="0">
                          <a:solidFill>
                            <a:schemeClr val="accent3">
                              <a:lumOff val="44000"/>
                            </a:schemeClr>
                          </a:solidFill>
                          <a:latin typeface="Arial"/>
                          <a:ea typeface="Arial"/>
                          <a:cs typeface="Arial"/>
                        </a:rPr>
                        <a:t>قوة </a:t>
                      </a:r>
                      <a:r>
                        <a:rPr lang="ar-JO" b="1" dirty="0">
                          <a:solidFill>
                            <a:schemeClr val="accent3">
                              <a:lumOff val="44000"/>
                            </a:schemeClr>
                          </a:solidFill>
                          <a:latin typeface="Arial"/>
                          <a:ea typeface="Arial"/>
                          <a:cs typeface="Arial"/>
                        </a:rPr>
                        <a:t>من خلال </a:t>
                      </a:r>
                      <a:r>
                        <a:rPr b="1" dirty="0">
                          <a:solidFill>
                            <a:schemeClr val="accent3">
                              <a:lumOff val="44000"/>
                            </a:schemeClr>
                          </a:solidFill>
                          <a:latin typeface="Arial"/>
                          <a:ea typeface="Arial"/>
                          <a:cs typeface="Arial"/>
                        </a:rPr>
                        <a:t>سكنى الروح </a:t>
                      </a:r>
                      <a:r>
                        <a:rPr b="1" dirty="0" err="1">
                          <a:solidFill>
                            <a:schemeClr val="accent3">
                              <a:lumOff val="44000"/>
                            </a:schemeClr>
                          </a:solidFill>
                          <a:latin typeface="Arial"/>
                          <a:ea typeface="Arial"/>
                          <a:cs typeface="Arial"/>
                        </a:rPr>
                        <a:t>الق</a:t>
                      </a:r>
                      <a:r>
                        <a:rPr lang="ar-JO" b="1" dirty="0">
                          <a:solidFill>
                            <a:schemeClr val="accent3">
                              <a:lumOff val="44000"/>
                            </a:schemeClr>
                          </a:solidFill>
                          <a:latin typeface="Arial"/>
                          <a:ea typeface="Arial"/>
                          <a:cs typeface="Arial"/>
                        </a:rPr>
                        <a:t>دس</a:t>
                      </a:r>
                      <a:endParaRPr lang="en-US" b="1" dirty="0">
                        <a:solidFill>
                          <a:schemeClr val="accent3">
                            <a:lumOff val="44000"/>
                          </a:schemeClr>
                        </a:solidFill>
                        <a:latin typeface="Arial"/>
                        <a:ea typeface="Arial"/>
                        <a:cs typeface="Arial"/>
                      </a:endParaRPr>
                    </a:p>
                    <a:p>
                      <a:pPr algn="ctr" defTabSz="457200">
                        <a:defRPr sz="1800"/>
                      </a:pPr>
                      <a:r>
                        <a:rPr lang="ar-JO" b="1" dirty="0">
                          <a:solidFill>
                            <a:schemeClr val="accent3">
                              <a:lumOff val="44000"/>
                            </a:schemeClr>
                          </a:solidFill>
                          <a:latin typeface="Arial"/>
                          <a:ea typeface="Arial"/>
                          <a:cs typeface="Arial"/>
                        </a:rPr>
                        <a:t>(8: 2-14)</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dirty="0" err="1"/>
                        <a:t>بينما</a:t>
                      </a:r>
                      <a:r>
                        <a:rPr dirty="0"/>
                        <a:t> </a:t>
                      </a:r>
                      <a:r>
                        <a:rPr lang="ar-JO" dirty="0"/>
                        <a:t>أ</a:t>
                      </a:r>
                      <a:r>
                        <a:rPr dirty="0" err="1"/>
                        <a:t>عيش</a:t>
                      </a:r>
                      <a:r>
                        <a:rPr dirty="0"/>
                        <a:t> </a:t>
                      </a:r>
                      <a:r>
                        <a:rPr dirty="0" err="1"/>
                        <a:t>بالروح</a:t>
                      </a:r>
                      <a:r>
                        <a:rPr dirty="0"/>
                        <a:t> </a:t>
                      </a:r>
                    </a:p>
                  </a:txBody>
                  <a:tcPr marL="45720" marR="45720" anchor="ctr" horzOverflow="overflow">
                    <a:solidFill>
                      <a:srgbClr val="000090"/>
                    </a:solidFill>
                  </a:tcPr>
                </a:tc>
                <a:tc>
                  <a:txBody>
                    <a:bodyPr/>
                    <a:lstStyle/>
                    <a:p>
                      <a:pPr algn="ctr" defTabSz="457200">
                        <a:defRPr sz="1800"/>
                      </a:pPr>
                      <a:r>
                        <a:rPr lang="ar-JO" b="1" dirty="0">
                          <a:solidFill>
                            <a:schemeClr val="accent3">
                              <a:lumOff val="44000"/>
                            </a:schemeClr>
                          </a:solidFill>
                          <a:latin typeface="Arial"/>
                          <a:ea typeface="Arial"/>
                          <a:cs typeface="Arial"/>
                        </a:rPr>
                        <a:t>ال</a:t>
                      </a:r>
                      <a:r>
                        <a:rPr b="1" dirty="0" err="1">
                          <a:solidFill>
                            <a:schemeClr val="accent3">
                              <a:lumOff val="44000"/>
                            </a:schemeClr>
                          </a:solidFill>
                          <a:latin typeface="Arial"/>
                          <a:ea typeface="Arial"/>
                          <a:cs typeface="Arial"/>
                        </a:rPr>
                        <a:t>تقديس</a:t>
                      </a:r>
                      <a:r>
                        <a:rPr lang="en-US" b="1" dirty="0">
                          <a:solidFill>
                            <a:schemeClr val="accent3">
                              <a:lumOff val="44000"/>
                            </a:schemeClr>
                          </a:solidFill>
                          <a:latin typeface="Arial"/>
                          <a:ea typeface="Arial"/>
                          <a:cs typeface="Arial"/>
                        </a:rPr>
                        <a:t> </a:t>
                      </a:r>
                      <a:r>
                        <a:rPr lang="ar-JO" b="1" dirty="0">
                          <a:solidFill>
                            <a:schemeClr val="accent3">
                              <a:lumOff val="44000"/>
                            </a:schemeClr>
                          </a:solidFill>
                          <a:latin typeface="Arial"/>
                          <a:ea typeface="Arial"/>
                          <a:cs typeface="Arial"/>
                        </a:rPr>
                        <a:t>التدريجي)</a:t>
                      </a:r>
                      <a:r>
                        <a:rPr b="1" dirty="0">
                          <a:solidFill>
                            <a:schemeClr val="accent3">
                              <a:lumOff val="44000"/>
                            </a:schemeClr>
                          </a:solidFill>
                          <a:latin typeface="Arial"/>
                          <a:ea typeface="Arial"/>
                          <a:cs typeface="Arial"/>
                        </a:rPr>
                        <a:t>)</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a:solidFill>
                            <a:schemeClr val="accent3">
                              <a:lumOff val="44000"/>
                            </a:schemeClr>
                          </a:solidFill>
                          <a:latin typeface="Arial"/>
                          <a:ea typeface="Arial"/>
                          <a:cs typeface="Arial"/>
                        </a:rPr>
                        <a:t>المستقبل</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 
سأخلص</a:t>
                      </a:r>
                    </a:p>
                  </a:txBody>
                  <a:tcPr marL="45720" marR="45720" anchor="ctr" horzOverflow="overflow">
                    <a:solidFill>
                      <a:srgbClr val="000090"/>
                    </a:solidFill>
                  </a:tcPr>
                </a:tc>
                <a:tc>
                  <a:txBody>
                    <a:bodyPr/>
                    <a:lstStyle/>
                    <a:p>
                      <a:pPr algn="ctr" defTabSz="457200">
                        <a:defRPr sz="1800"/>
                      </a:pPr>
                      <a:r>
                        <a:rPr lang="ar-JO" b="1" dirty="0">
                          <a:solidFill>
                            <a:schemeClr val="accent3">
                              <a:lumOff val="44000"/>
                            </a:schemeClr>
                          </a:solidFill>
                          <a:latin typeface="Arial"/>
                          <a:ea typeface="Arial"/>
                          <a:cs typeface="Arial"/>
                        </a:rPr>
                        <a:t>الحضور من خلال فداء الأجساد</a:t>
                      </a:r>
                      <a:r>
                        <a:rPr b="1" dirty="0">
                          <a:solidFill>
                            <a:schemeClr val="accent3">
                              <a:lumOff val="44000"/>
                            </a:schemeClr>
                          </a:solidFill>
                          <a:latin typeface="Arial"/>
                          <a:ea typeface="Arial"/>
                          <a:cs typeface="Arial"/>
                        </a:rPr>
                        <a:t>
(</a:t>
                      </a:r>
                      <a:r>
                        <a:rPr lang="ar-JO" b="1" dirty="0">
                          <a:solidFill>
                            <a:schemeClr val="accent3">
                              <a:lumOff val="44000"/>
                            </a:schemeClr>
                          </a:solidFill>
                          <a:latin typeface="Arial"/>
                          <a:ea typeface="Arial"/>
                          <a:cs typeface="Arial"/>
                        </a:rPr>
                        <a:t>8: 22-25</a:t>
                      </a:r>
                      <a:r>
                        <a:rPr b="1" dirty="0">
                          <a:solidFill>
                            <a:schemeClr val="accent3">
                              <a:lumOff val="44000"/>
                            </a:schemeClr>
                          </a:solidFill>
                          <a:latin typeface="Arial"/>
                          <a:ea typeface="Arial"/>
                          <a:cs typeface="Arial"/>
                        </a:rPr>
                        <a:t>)</a:t>
                      </a:r>
                    </a:p>
                  </a:txBody>
                  <a:tcPr marL="45720" marR="45720" anchor="ctr" horzOverflow="overflow">
                    <a:solidFill>
                      <a:srgbClr val="000090"/>
                    </a:solidFill>
                  </a:tcPr>
                </a:tc>
                <a:tc>
                  <a:txBody>
                    <a:bodyPr/>
                    <a:lstStyle/>
                    <a:p>
                      <a:pPr algn="ctr" defTabSz="457200">
                        <a:defRPr sz="1800"/>
                      </a:pPr>
                      <a:r>
                        <a:rPr b="1" dirty="0">
                          <a:solidFill>
                            <a:schemeClr val="accent3">
                              <a:lumOff val="44000"/>
                            </a:schemeClr>
                          </a:solidFill>
                          <a:latin typeface="Arial"/>
                          <a:ea typeface="Arial"/>
                          <a:cs typeface="Arial"/>
                        </a:rPr>
                        <a:t>عندما </a:t>
                      </a:r>
                      <a:r>
                        <a:rPr lang="ar-JO" b="1" dirty="0">
                          <a:solidFill>
                            <a:schemeClr val="accent3">
                              <a:lumOff val="44000"/>
                            </a:schemeClr>
                          </a:solidFill>
                          <a:latin typeface="Arial"/>
                          <a:ea typeface="Arial"/>
                          <a:cs typeface="Arial"/>
                        </a:rPr>
                        <a:t>أ</a:t>
                      </a:r>
                      <a:r>
                        <a:rPr b="1" dirty="0" err="1">
                          <a:solidFill>
                            <a:schemeClr val="accent3">
                              <a:lumOff val="44000"/>
                            </a:schemeClr>
                          </a:solidFill>
                          <a:latin typeface="Arial"/>
                          <a:ea typeface="Arial"/>
                          <a:cs typeface="Arial"/>
                        </a:rPr>
                        <a:t>حصل</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على</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الجسد</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الممجد</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التمجيد</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التقديس</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النهائي</a:t>
                      </a:r>
                      <a:r>
                        <a:rPr b="1" dirty="0">
                          <a:solidFill>
                            <a:schemeClr val="accent3">
                              <a:lumOff val="44000"/>
                            </a:schemeClr>
                          </a:solidFill>
                          <a:latin typeface="Arial"/>
                          <a:ea typeface="Arial"/>
                          <a:cs typeface="Arial"/>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pPr algn="ctr"/>
            <a:r>
              <a:rPr>
                <a:latin typeface="Arial" panose="020B0604020202020204" pitchFamily="34" charset="0"/>
                <a:cs typeface="Arial" panose="020B0604020202020204" pitchFamily="34" charset="0"/>
              </a:rPr>
              <a:t>أزمنة الخلاص الثلاث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848948" cy="461665"/>
          </a:xfrm>
          <a:prstGeom prst="rect">
            <a:avLst/>
          </a:prstGeom>
          <a:solidFill>
            <a:srgbClr val="0000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911623" y="6443488"/>
            <a:ext cx="62872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latin typeface="Arial" panose="020B0604020202020204" pitchFamily="34" charset="0"/>
                <a:cs typeface="Arial" panose="020B0604020202020204" pitchFamily="34" charset="0"/>
              </a:rPr>
              <a:t>مقتبس من كاي آرثر، 1 بطرس: الداخل والخارج (الخدمات المبدأية، 1990)، 13</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indent="0" eaLnBrk="1" hangingPunct="1"/>
            <a:r>
              <a:rPr lang="en-US" altLang="en-US" dirty="0"/>
              <a:t>House 3 00420</a:t>
            </a:r>
          </a:p>
        </p:txBody>
      </p:sp>
      <p:sp>
        <p:nvSpPr>
          <p:cNvPr id="199682"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dirty="0"/>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التكوين</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عقيدة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التكوين</a:t>
            </a:r>
            <a:endParaRPr kumimoji="0" lang="en-US" altLang="en-US" sz="2400" b="1" i="0" u="none" strike="noStrike" kern="1200" cap="none" spc="0" normalizeH="0" baseline="0" noProof="0" dirty="0">
              <a:ln>
                <a:noFill/>
              </a:ln>
              <a:solidFill>
                <a:srgbClr val="000000"/>
              </a:solidFill>
              <a:effectLst/>
              <a:uLnTx/>
              <a:uFillTx/>
              <a:ea typeface="MS PGothic" pitchFamily="34" charset="-128"/>
              <a:cs typeface="+mn-cs"/>
            </a:endParaRP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الأسبوع 7 أيام </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العمل</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السيا</a:t>
            </a: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دة</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 </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اللعنة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آدم الأخير</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المجيء الأول</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المجيء الثاني</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mj-cs"/>
              </a:rPr>
              <a:t>Blocks-God</a:t>
            </a:r>
            <a:r>
              <a:rPr lang="fr-FR" dirty="0">
                <a:ea typeface="+mj-ea"/>
                <a:cs typeface="+mj-cs"/>
              </a:rPr>
              <a:t>'</a:t>
            </a:r>
            <a:r>
              <a:rPr lang="en-US" dirty="0">
                <a:ea typeface="+mj-ea"/>
                <a:cs typeface="+mj-cs"/>
              </a:rPr>
              <a:t>s Word &amp; Man</a:t>
            </a:r>
            <a:r>
              <a:rPr lang="fr-FR" dirty="0">
                <a:ea typeface="+mj-ea"/>
                <a:cs typeface="+mj-cs"/>
              </a:rPr>
              <a:t>'</a:t>
            </a:r>
            <a:r>
              <a:rPr lang="en-US" dirty="0">
                <a:ea typeface="+mj-ea"/>
                <a:cs typeface="+mj-cs"/>
              </a:rPr>
              <a:t>s Opinion 00403</a:t>
            </a:r>
          </a:p>
        </p:txBody>
      </p:sp>
      <p:pic>
        <p:nvPicPr>
          <p:cNvPr id="415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الخلق</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C0C0C0"/>
                  </a:outerShdw>
                </a:effectLst>
                <a:latin typeface="Arial Black" pitchFamily="34" charset="0"/>
              </a:rPr>
              <a:t>كلمة الله</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قوانين</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زواج</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المعايير</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معنى الحياة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تطور</a:t>
            </a:r>
            <a:endParaRPr kumimoji="0" lang="en-US"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آراء البشر</a:t>
            </a:r>
            <a:endParaRPr kumimoji="0" lang="en-US" altLang="en-US" sz="4000" b="1" i="0" u="none" strike="noStrike" kern="1200" cap="none" spc="0" normalizeH="0" baseline="0" noProof="0" dirty="0">
              <a:ln>
                <a:noFill/>
              </a:ln>
              <a:solidFill>
                <a:srgbClr val="000000"/>
              </a:solidFill>
              <a:effectLst/>
              <a:uLnTx/>
              <a:uFillTx/>
              <a:ea typeface="MS PGothic" pitchFamily="34" charset="-128"/>
              <a:cs typeface="+mn-cs"/>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لا يوجد قوانين</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الشذوذ الجنسي</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المواد الإباحية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إجهاض</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 name="TextBox 1"/>
          <p:cNvSpPr txBox="1"/>
          <p:nvPr/>
        </p:nvSpPr>
        <p:spPr>
          <a:xfrm>
            <a:off x="468313" y="652463"/>
            <a:ext cx="8280400" cy="230832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أسرار التطور هي الزمن والموت. حان الوقت للتراكم البطيء للطفرات المفضلة والموت لإفساح المجال لأنواع جديدة.</a:t>
            </a:r>
            <a:endPar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كارل ساغان، برنامج بعنوان (صوت واحد في الشرود الكوني)</a:t>
            </a:r>
            <a:endPar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 </a:t>
            </a:r>
            <a:r>
              <a:rPr kumimoji="0" lang="ar-JO" alt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الإجابات في سفر التكوين 2003</a:t>
            </a:r>
            <a:endParaRPr kumimoji="0" lang="en-US" alt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a:latin typeface="Arial" panose="020B0604020202020204" pitchFamily="34" charset="0"/>
                <a:cs typeface="Arial" panose="020B0604020202020204" pitchFamily="34" charset="0"/>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التطور</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0276" name="Text Box 5"/>
          <p:cNvSpPr txBox="1">
            <a:spLocks noChangeArrowheads="1"/>
          </p:cNvSpPr>
          <p:nvPr/>
        </p:nvSpPr>
        <p:spPr bwMode="auto">
          <a:xfrm>
            <a:off x="369888" y="2132856"/>
            <a:ext cx="2500330" cy="1877437"/>
          </a:xfrm>
          <a:prstGeom prst="rect">
            <a:avLst/>
          </a:prstGeom>
          <a:solidFill>
            <a:srgbClr val="DF0123"/>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الموت</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إراقة الدماء</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الألم</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المرض</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وجود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الإنسان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37ABD4-8529-F643-81DD-E43EDD663D01}"/>
              </a:ext>
            </a:extLst>
          </p:cNvPr>
          <p:cNvGrpSpPr/>
          <p:nvPr/>
        </p:nvGrpSpPr>
        <p:grpSpPr>
          <a:xfrm>
            <a:off x="0" y="231775"/>
            <a:ext cx="9144000" cy="6392863"/>
            <a:chOff x="0" y="231775"/>
            <a:chExt cx="9144000" cy="6392863"/>
          </a:xfrm>
        </p:grpSpPr>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991693D0-A13B-6F49-9AFE-DF7C39AFE46B}"/>
                </a:ext>
              </a:extLst>
            </p:cNvPr>
            <p:cNvSpPr/>
            <p:nvPr/>
          </p:nvSpPr>
          <p:spPr bwMode="auto">
            <a:xfrm>
              <a:off x="7092280" y="3501008"/>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a:extLst>
                <a:ext uri="{FF2B5EF4-FFF2-40B4-BE49-F238E27FC236}">
                  <a16:creationId xmlns:a16="http://schemas.microsoft.com/office/drawing/2014/main" id="{5F8BBB82-D4A5-1C4C-A47A-AE936BA939C2}"/>
                </a:ext>
              </a:extLst>
            </p:cNvPr>
            <p:cNvSpPr/>
            <p:nvPr/>
          </p:nvSpPr>
          <p:spPr bwMode="auto">
            <a:xfrm>
              <a:off x="7092280" y="399546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a:extLst>
                <a:ext uri="{FF2B5EF4-FFF2-40B4-BE49-F238E27FC236}">
                  <a16:creationId xmlns:a16="http://schemas.microsoft.com/office/drawing/2014/main" id="{E3D87ED7-364B-E948-810C-0125D3B9EA46}"/>
                </a:ext>
              </a:extLst>
            </p:cNvPr>
            <p:cNvSpPr/>
            <p:nvPr/>
          </p:nvSpPr>
          <p:spPr bwMode="auto">
            <a:xfrm>
              <a:off x="7430947" y="346714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Oval 9">
              <a:extLst>
                <a:ext uri="{FF2B5EF4-FFF2-40B4-BE49-F238E27FC236}">
                  <a16:creationId xmlns:a16="http://schemas.microsoft.com/office/drawing/2014/main" id="{A2EE414C-F169-0E4E-8E3A-AEED547EDEF4}"/>
                </a:ext>
              </a:extLst>
            </p:cNvPr>
            <p:cNvSpPr/>
            <p:nvPr/>
          </p:nvSpPr>
          <p:spPr bwMode="auto">
            <a:xfrm>
              <a:off x="7452320" y="3933056"/>
              <a:ext cx="1014347"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38E2F304-B4B5-5F42-8DE7-E950156222FF}"/>
                </a:ext>
              </a:extLst>
            </p:cNvPr>
            <p:cNvSpPr/>
            <p:nvPr/>
          </p:nvSpPr>
          <p:spPr bwMode="auto">
            <a:xfrm>
              <a:off x="7106911" y="4198247"/>
              <a:ext cx="648072" cy="864096"/>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6D93971E-18F5-9743-8635-9857481F5F55}"/>
                </a:ext>
              </a:extLst>
            </p:cNvPr>
            <p:cNvSpPr/>
            <p:nvPr/>
          </p:nvSpPr>
          <p:spPr bwMode="auto">
            <a:xfrm>
              <a:off x="7884368" y="4365104"/>
              <a:ext cx="576064" cy="432048"/>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Oval 12">
              <a:extLst>
                <a:ext uri="{FF2B5EF4-FFF2-40B4-BE49-F238E27FC236}">
                  <a16:creationId xmlns:a16="http://schemas.microsoft.com/office/drawing/2014/main" id="{7515A8B6-6331-964D-B1A4-F9D7C946738D}"/>
                </a:ext>
              </a:extLst>
            </p:cNvPr>
            <p:cNvSpPr/>
            <p:nvPr/>
          </p:nvSpPr>
          <p:spPr bwMode="auto">
            <a:xfrm>
              <a:off x="7452320" y="3645024"/>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Oval 13">
              <a:extLst>
                <a:ext uri="{FF2B5EF4-FFF2-40B4-BE49-F238E27FC236}">
                  <a16:creationId xmlns:a16="http://schemas.microsoft.com/office/drawing/2014/main" id="{0A769D75-114E-1044-A1EA-DEC13BA03F8F}"/>
                </a:ext>
              </a:extLst>
            </p:cNvPr>
            <p:cNvSpPr/>
            <p:nvPr/>
          </p:nvSpPr>
          <p:spPr bwMode="auto">
            <a:xfrm>
              <a:off x="7404906" y="3794037"/>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Oval 14">
              <a:extLst>
                <a:ext uri="{FF2B5EF4-FFF2-40B4-BE49-F238E27FC236}">
                  <a16:creationId xmlns:a16="http://schemas.microsoft.com/office/drawing/2014/main" id="{70B4CC70-9769-4D4D-B3B7-7C9D2A6814E2}"/>
                </a:ext>
              </a:extLst>
            </p:cNvPr>
            <p:cNvSpPr/>
            <p:nvPr/>
          </p:nvSpPr>
          <p:spPr bwMode="auto">
            <a:xfrm>
              <a:off x="7411680" y="4077072"/>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07554" name="Rectangle 2"/>
          <p:cNvSpPr>
            <a:spLocks noGrp="1" noChangeArrowheads="1"/>
          </p:cNvSpPr>
          <p:nvPr>
            <p:ph type="title"/>
          </p:nvPr>
        </p:nvSpPr>
        <p:spPr>
          <a:xfrm>
            <a:off x="367506" y="-1379091"/>
            <a:ext cx="8408987" cy="1692275"/>
          </a:xfrm>
        </p:spPr>
        <p:txBody>
          <a:bodyPr/>
          <a:lstStyle/>
          <a:p>
            <a:pPr indent="0" eaLnBrk="1" hangingPunct="1">
              <a:defRPr/>
            </a:pPr>
            <a:r>
              <a:rPr lang="en-US" dirty="0">
                <a:latin typeface="Arial" panose="020B0604020202020204" pitchFamily="34" charset="0"/>
                <a:cs typeface="Arial" panose="020B0604020202020204" pitchFamily="34" charset="0"/>
              </a:rPr>
              <a:t>Creation: Actions-Death 00412</a:t>
            </a: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2325" name="Text Box 6"/>
          <p:cNvSpPr txBox="1">
            <a:spLocks noChangeArrowheads="1"/>
          </p:cNvSpPr>
          <p:nvPr/>
        </p:nvSpPr>
        <p:spPr bwMode="auto">
          <a:xfrm>
            <a:off x="2449513" y="2073042"/>
            <a:ext cx="2655887" cy="707886"/>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الإنسان</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a:extLst>
              <a:ext uri="{FF2B5EF4-FFF2-40B4-BE49-F238E27FC236}">
                <a16:creationId xmlns:a16="http://schemas.microsoft.com/office/drawing/2014/main" id="{52B565FD-9377-0E44-98B6-E2D49047E2D9}"/>
              </a:ext>
            </a:extLst>
          </p:cNvPr>
          <p:cNvSpPr txBox="1">
            <a:spLocks noChangeArrowheads="1"/>
          </p:cNvSpPr>
          <p:nvPr/>
        </p:nvSpPr>
        <p:spPr bwMode="auto">
          <a:xfrm>
            <a:off x="6488113" y="3976297"/>
            <a:ext cx="2655887" cy="830997"/>
          </a:xfrm>
          <a:prstGeom prst="rect">
            <a:avLst/>
          </a:prstGeom>
          <a:no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dirty="0">
                <a:solidFill>
                  <a:schemeClr val="bg1"/>
                </a:solidFill>
                <a:effectLst/>
                <a:latin typeface="Arial" panose="020B0604020202020204" pitchFamily="34" charset="0"/>
                <a:cs typeface="Arial" panose="020B0604020202020204" pitchFamily="34" charset="0"/>
              </a:rPr>
            </a:br>
            <a:r>
              <a:rPr lang="ar-JO" sz="4000" dirty="0">
                <a:solidFill>
                  <a:schemeClr val="bg1"/>
                </a:solidFill>
                <a:latin typeface="Arial" panose="020B0604020202020204" pitchFamily="34" charset="0"/>
                <a:cs typeface="Arial" panose="020B0604020202020204" pitchFamily="34" charset="0"/>
              </a:rPr>
              <a:t>شكل يسوع آدم من التراب</a:t>
            </a:r>
            <a:br>
              <a:rPr lang="en-US" sz="4000" dirty="0">
                <a:solidFill>
                  <a:schemeClr val="bg1"/>
                </a:solidFill>
                <a:effectLst/>
                <a:latin typeface="Arial" panose="020B0604020202020204" pitchFamily="34" charset="0"/>
                <a:cs typeface="Arial" panose="020B0604020202020204" pitchFamily="34" charset="0"/>
              </a:rPr>
            </a:br>
            <a:r>
              <a:rPr lang="ar-JO" sz="4000" dirty="0">
                <a:solidFill>
                  <a:schemeClr val="bg1"/>
                </a:solidFill>
                <a:latin typeface="Arial" panose="020B0604020202020204" pitchFamily="34" charset="0"/>
                <a:cs typeface="Arial" panose="020B0604020202020204" pitchFamily="34" charset="0"/>
              </a:rPr>
              <a:t>(يو 1 : 3,     تك 2 : 7)</a:t>
            </a:r>
            <a:endParaRPr lang="en-US" sz="4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333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528"/>
            <a:ext cx="9144000" cy="6884528"/>
          </a:xfrm>
          <a:prstGeom prst="rect">
            <a:avLst/>
          </a:prstGeom>
        </p:spPr>
      </p:pic>
      <p:sp>
        <p:nvSpPr>
          <p:cNvPr id="4186114" name="Rectangle 2"/>
          <p:cNvSpPr>
            <a:spLocks noGrp="1" noChangeArrowheads="1"/>
          </p:cNvSpPr>
          <p:nvPr>
            <p:ph type="title"/>
          </p:nvPr>
        </p:nvSpPr>
        <p:spPr>
          <a:xfrm>
            <a:off x="685800" y="1354138"/>
            <a:ext cx="8229600" cy="1143000"/>
          </a:xfrm>
          <a:effectLst>
            <a:outerShdw blurRad="50800" dist="38100" dir="2700000">
              <a:srgbClr val="000000">
                <a:alpha val="43000"/>
              </a:srgbClr>
            </a:outerShdw>
          </a:effectLst>
        </p:spPr>
        <p:txBody>
          <a:bodyPr/>
          <a:lstStyle/>
          <a:p>
            <a:pPr algn="r">
              <a:spcBef>
                <a:spcPct val="50000"/>
              </a:spcBef>
              <a:defRPr/>
            </a:pPr>
            <a:r>
              <a:rPr lang="ar-JO" sz="5400" b="1" dirty="0">
                <a:solidFill>
                  <a:srgbClr val="FFFFFF"/>
                </a:solidFill>
                <a:effectLst>
                  <a:outerShdw blurRad="50800" dist="63500" dir="2700000" algn="tl" rotWithShape="0">
                    <a:srgbClr val="000000"/>
                  </a:outerShdw>
                </a:effectLst>
              </a:rPr>
              <a:t>تكوين 2 : 7</a:t>
            </a:r>
            <a:endParaRPr lang="en-US" sz="5400" b="1" dirty="0">
              <a:solidFill>
                <a:srgbClr val="FFFFFF"/>
              </a:solidFill>
              <a:effectLst>
                <a:outerShdw blurRad="50800" dist="63500" dir="2700000" algn="tl" rotWithShape="0">
                  <a:srgbClr val="000000"/>
                </a:outerShdw>
              </a:effectLst>
            </a:endParaRPr>
          </a:p>
        </p:txBody>
      </p:sp>
      <p:sp>
        <p:nvSpPr>
          <p:cNvPr id="4186116" name="Text Box 4"/>
          <p:cNvSpPr txBox="1">
            <a:spLocks noChangeArrowheads="1"/>
          </p:cNvSpPr>
          <p:nvPr/>
        </p:nvSpPr>
        <p:spPr bwMode="auto">
          <a:xfrm>
            <a:off x="1524000" y="3060700"/>
            <a:ext cx="7391400" cy="2031325"/>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وجبل الرب الإله آدم </a:t>
            </a:r>
            <a:r>
              <a:rPr kumimoji="0" lang="ar-JO" sz="36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charset="0"/>
                <a:ea typeface="ＭＳ Ｐゴシック" charset="0"/>
                <a:cs typeface="Arial"/>
              </a:rPr>
              <a:t>تراباً من الأرض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ونفخ في أنفه نسمة حياة فصار آدم </a:t>
            </a:r>
            <a:r>
              <a:rPr kumimoji="0" lang="ar-JO" sz="36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charset="0"/>
                <a:ea typeface="ＭＳ Ｐゴシック" charset="0"/>
                <a:cs typeface="Arial"/>
              </a:rPr>
              <a:t>نفساً حية</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charset="0"/>
                <a:ea typeface="ＭＳ Ｐゴシック" charset="0"/>
                <a:cs typeface="Arial"/>
              </a:rPr>
              <a:t>(تك 2 : 7)</a:t>
            </a:r>
            <a:endParaRPr kumimoji="0" lang="en-US" sz="36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charset="0"/>
              <a:ea typeface="ＭＳ Ｐゴシック" charset="0"/>
              <a:cs typeface="Arial"/>
            </a:endParaRPr>
          </a:p>
        </p:txBody>
      </p:sp>
    </p:spTree>
    <p:extLst>
      <p:ext uri="{BB962C8B-B14F-4D97-AF65-F5344CB8AC3E}">
        <p14:creationId xmlns:p14="http://schemas.microsoft.com/office/powerpoint/2010/main" val="490806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0" y="2286000"/>
            <a:ext cx="8128000" cy="4572000"/>
          </a:xfrm>
          <a:prstGeom prst="rect">
            <a:avLst/>
          </a:prstGeom>
        </p:spPr>
      </p:pic>
      <p:sp>
        <p:nvSpPr>
          <p:cNvPr id="4210690" name="Rectangle 2"/>
          <p:cNvSpPr>
            <a:spLocks noGrp="1" noChangeArrowheads="1"/>
          </p:cNvSpPr>
          <p:nvPr>
            <p:ph type="title"/>
          </p:nvPr>
        </p:nvSpPr>
        <p:spPr/>
        <p:txBody>
          <a:bodyPr/>
          <a:lstStyle/>
          <a:p>
            <a:pPr eaLnBrk="1" hangingPunct="1">
              <a:defRPr/>
            </a:pPr>
            <a:r>
              <a:rPr lang="en-US"/>
              <a:t>Gen. 2:22 NAS</a:t>
            </a:r>
          </a:p>
        </p:txBody>
      </p:sp>
      <p:sp>
        <p:nvSpPr>
          <p:cNvPr id="4210692" name="Text Box 4"/>
          <p:cNvSpPr txBox="1">
            <a:spLocks noChangeArrowheads="1"/>
          </p:cNvSpPr>
          <p:nvPr/>
        </p:nvSpPr>
        <p:spPr bwMode="auto">
          <a:xfrm>
            <a:off x="2667000" y="21380"/>
            <a:ext cx="6477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a:ea typeface="ＭＳ Ｐゴシック"/>
                <a:cs typeface="Arial"/>
              </a:rPr>
              <a:t>وبنى الرب الإله </a:t>
            </a:r>
            <a:r>
              <a:rPr kumimoji="0" lang="ar-JO" sz="3600" b="0" i="0" u="none" strike="noStrike" kern="1200" cap="none" spc="0" normalizeH="0" baseline="0" noProof="0" dirty="0">
                <a:ln>
                  <a:noFill/>
                </a:ln>
                <a:solidFill>
                  <a:srgbClr val="FFFF00"/>
                </a:solidFill>
                <a:effectLst/>
                <a:uLnTx/>
                <a:uFillTx/>
                <a:latin typeface="Arial"/>
                <a:ea typeface="ＭＳ Ｐゴシック"/>
                <a:cs typeface="Arial"/>
              </a:rPr>
              <a:t>الضلع</a:t>
            </a:r>
            <a:r>
              <a:rPr kumimoji="0" lang="ar-JO" sz="3600" b="0" i="0" u="none" strike="noStrike" kern="1200" cap="none" spc="0" normalizeH="0" baseline="0" noProof="0" dirty="0">
                <a:ln>
                  <a:noFill/>
                </a:ln>
                <a:solidFill>
                  <a:srgbClr val="FFFFFF"/>
                </a:solidFill>
                <a:effectLst/>
                <a:uLnTx/>
                <a:uFillTx/>
                <a:latin typeface="Arial"/>
                <a:ea typeface="ＭＳ Ｐゴシック"/>
                <a:cs typeface="Arial"/>
              </a:rPr>
              <a:t> التي أخذها من آدم امرأة وأحضرها إلى آدم</a:t>
            </a:r>
            <a:endParaRPr kumimoji="0" lang="en-US" sz="3600" b="0" i="0" u="none" strike="noStrike" kern="1200" cap="none" spc="0" normalizeH="0" baseline="0" noProof="0" dirty="0">
              <a:ln>
                <a:noFill/>
              </a:ln>
              <a:solidFill>
                <a:srgbClr val="FFFFFF"/>
              </a:solidFill>
              <a:effectLst/>
              <a:uLnTx/>
              <a:uFillTx/>
              <a:latin typeface="Arial"/>
              <a:ea typeface="ＭＳ Ｐゴシック"/>
              <a:cs typeface="Arial"/>
            </a:endParaRPr>
          </a:p>
        </p:txBody>
      </p:sp>
      <p:pic>
        <p:nvPicPr>
          <p:cNvPr id="2" name="Picture 1"/>
          <p:cNvPicPr>
            <a:picLocks noChangeAspect="1"/>
          </p:cNvPicPr>
          <p:nvPr/>
        </p:nvPicPr>
        <p:blipFill>
          <a:blip r:embed="rId4"/>
          <a:stretch>
            <a:fillRect/>
          </a:stretch>
        </p:blipFill>
        <p:spPr>
          <a:xfrm>
            <a:off x="-533400" y="228600"/>
            <a:ext cx="3175000" cy="3810000"/>
          </a:xfrm>
          <a:prstGeom prst="rect">
            <a:avLst/>
          </a:prstGeom>
        </p:spPr>
      </p:pic>
      <p:sp>
        <p:nvSpPr>
          <p:cNvPr id="4210693" name="Text Box 5"/>
          <p:cNvSpPr txBox="1">
            <a:spLocks noChangeArrowheads="1"/>
          </p:cNvSpPr>
          <p:nvPr/>
        </p:nvSpPr>
        <p:spPr bwMode="auto">
          <a:xfrm>
            <a:off x="152400" y="5929251"/>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5400" b="0" i="0" u="none" strike="noStrike" kern="1200" cap="none" spc="0" normalizeH="0" baseline="0" noProof="0" dirty="0">
                <a:ln>
                  <a:noFill/>
                </a:ln>
                <a:solidFill>
                  <a:srgbClr val="00FF00"/>
                </a:solidFill>
                <a:effectLst/>
                <a:uLnTx/>
                <a:uFillTx/>
                <a:latin typeface="Arial"/>
                <a:ea typeface="ＭＳ Ｐゴシック"/>
                <a:cs typeface="Arial"/>
              </a:rPr>
              <a:t>تكوين 2 : 22</a:t>
            </a:r>
            <a:endParaRPr kumimoji="0" lang="en-US" sz="5400" b="0" i="0" u="none" strike="noStrike" kern="1200" cap="none" spc="0" normalizeH="0" baseline="0" noProof="0" dirty="0">
              <a:ln>
                <a:noFill/>
              </a:ln>
              <a:solidFill>
                <a:srgbClr val="00FF00"/>
              </a:solidFill>
              <a:effectLst/>
              <a:uLnTx/>
              <a:uFillTx/>
              <a:latin typeface="Arial"/>
              <a:ea typeface="ＭＳ Ｐゴシック"/>
              <a:cs typeface="Arial"/>
            </a:endParaRPr>
          </a:p>
        </p:txBody>
      </p:sp>
    </p:spTree>
    <p:extLst>
      <p:ext uri="{BB962C8B-B14F-4D97-AF65-F5344CB8AC3E}">
        <p14:creationId xmlns:p14="http://schemas.microsoft.com/office/powerpoint/2010/main" val="29591696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90000"/>
          </a:bodyPr>
          <a:lstStyle/>
          <a:p>
            <a:pPr eaLnBrk="1" hangingPunct="1">
              <a:defRPr/>
            </a:pPr>
            <a:r>
              <a:rPr lang="ar-JO" dirty="0">
                <a:solidFill>
                  <a:schemeClr val="bg1"/>
                </a:solidFill>
                <a:effectLst>
                  <a:glow rad="342900">
                    <a:schemeClr val="tx1">
                      <a:alpha val="75000"/>
                    </a:schemeClr>
                  </a:glow>
                </a:effectLst>
                <a:ea typeface="+mj-ea"/>
                <a:cs typeface="+mj-cs"/>
              </a:rPr>
              <a:t>خلق يسوع</a:t>
            </a:r>
            <a:br>
              <a:rPr lang="ar-JO" dirty="0">
                <a:solidFill>
                  <a:schemeClr val="bg1"/>
                </a:solidFill>
                <a:effectLst>
                  <a:glow rad="342900">
                    <a:schemeClr val="tx1">
                      <a:alpha val="75000"/>
                    </a:schemeClr>
                  </a:glow>
                </a:effectLst>
                <a:ea typeface="+mj-ea"/>
                <a:cs typeface="+mj-cs"/>
              </a:rPr>
            </a:br>
            <a:r>
              <a:rPr lang="ar-JO" dirty="0">
                <a:solidFill>
                  <a:schemeClr val="bg1"/>
                </a:solidFill>
                <a:effectLst>
                  <a:glow rad="342900">
                    <a:schemeClr val="tx1">
                      <a:alpha val="75000"/>
                    </a:schemeClr>
                  </a:glow>
                </a:effectLst>
              </a:rPr>
              <a:t>آدم وحواء</a:t>
            </a:r>
            <a:br>
              <a:rPr lang="ar-JO" dirty="0">
                <a:solidFill>
                  <a:schemeClr val="bg1"/>
                </a:solidFill>
                <a:effectLst>
                  <a:glow rad="342900">
                    <a:schemeClr val="tx1">
                      <a:alpha val="75000"/>
                    </a:schemeClr>
                  </a:glow>
                </a:effectLst>
              </a:rPr>
            </a:br>
            <a:r>
              <a:rPr lang="ar-JO" dirty="0">
                <a:solidFill>
                  <a:schemeClr val="bg1"/>
                </a:solidFill>
                <a:effectLst>
                  <a:glow rad="342900">
                    <a:schemeClr val="tx1">
                      <a:alpha val="75000"/>
                    </a:schemeClr>
                  </a:glow>
                </a:effectLst>
              </a:rPr>
              <a:t>(تك2 : 21 – 23, </a:t>
            </a:r>
            <a:br>
              <a:rPr lang="ar-JO" dirty="0">
                <a:solidFill>
                  <a:schemeClr val="bg1"/>
                </a:solidFill>
                <a:effectLst>
                  <a:glow rad="342900">
                    <a:schemeClr val="tx1">
                      <a:alpha val="75000"/>
                    </a:schemeClr>
                  </a:glow>
                </a:effectLst>
              </a:rPr>
            </a:br>
            <a:r>
              <a:rPr lang="ar-JO" dirty="0">
                <a:solidFill>
                  <a:schemeClr val="bg1"/>
                </a:solidFill>
                <a:effectLst>
                  <a:glow rad="342900">
                    <a:schemeClr val="tx1">
                      <a:alpha val="75000"/>
                    </a:schemeClr>
                  </a:glow>
                </a:effectLst>
              </a:rPr>
              <a:t>يو 1 : 3)</a:t>
            </a:r>
            <a:br>
              <a:rPr lang="en-US" dirty="0">
                <a:solidFill>
                  <a:schemeClr val="bg1"/>
                </a:solidFill>
                <a:effectLst>
                  <a:glow rad="342900">
                    <a:schemeClr val="tx1">
                      <a:alpha val="75000"/>
                    </a:schemeClr>
                  </a:glow>
                </a:effectLst>
              </a:rPr>
            </a:br>
            <a:br>
              <a:rPr lang="en-US" dirty="0">
                <a:solidFill>
                  <a:schemeClr val="bg1"/>
                </a:solidFill>
                <a:effectLst>
                  <a:glow rad="342900">
                    <a:schemeClr val="tx1">
                      <a:alpha val="75000"/>
                    </a:schemeClr>
                  </a:glow>
                </a:effectLst>
                <a:ea typeface="+mj-ea"/>
                <a:cs typeface="+mj-cs"/>
              </a:rPr>
            </a:br>
            <a:endParaRPr lang="en-US" dirty="0">
              <a:solidFill>
                <a:schemeClr val="bg1"/>
              </a:solidFill>
              <a:effectLst>
                <a:glow rad="342900">
                  <a:schemeClr val="tx1">
                    <a:alpha val="75000"/>
                  </a:schemeClr>
                </a:glow>
              </a:effectLst>
              <a:ea typeface="+mj-ea"/>
              <a:cs typeface="+mj-cs"/>
            </a:endParaRPr>
          </a:p>
        </p:txBody>
      </p:sp>
    </p:spTree>
    <p:extLst>
      <p:ext uri="{BB962C8B-B14F-4D97-AF65-F5344CB8AC3E}">
        <p14:creationId xmlns:p14="http://schemas.microsoft.com/office/powerpoint/2010/main" val="273355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5724128" y="81768"/>
            <a:ext cx="3401376" cy="3871267"/>
          </a:xfrm>
        </p:spPr>
        <p:txBody>
          <a:bodyPr/>
          <a:lstStyle/>
          <a:p>
            <a:r>
              <a:rPr lang="ar-JO" b="1" dirty="0">
                <a:latin typeface="Arial" panose="020B0604020202020204" pitchFamily="34" charset="0"/>
                <a:cs typeface="Arial" panose="020B0604020202020204" pitchFamily="34" charset="0"/>
              </a:rPr>
              <a:t>لماذا يريد الله أن يخلص الخطاة ؟</a:t>
            </a:r>
            <a:endParaRPr lang="en-US" b="1"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8496" y="3817590"/>
            <a:ext cx="9144000" cy="23181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محبة الله</a:t>
            </a:r>
          </a:p>
          <a:p>
            <a:pPr lvl="0" algn="r" defTabSz="914400">
              <a:defRPr/>
            </a:pPr>
            <a:endPar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578850" y="64195"/>
            <a:ext cx="530915"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Box 6">
            <a:extLst>
              <a:ext uri="{FF2B5EF4-FFF2-40B4-BE49-F238E27FC236}">
                <a16:creationId xmlns:a16="http://schemas.microsoft.com/office/drawing/2014/main" id="{F70D7C1C-54FA-FF4A-9A8C-EA82306F106C}"/>
              </a:ext>
            </a:extLst>
          </p:cNvPr>
          <p:cNvSpPr txBox="1"/>
          <p:nvPr/>
        </p:nvSpPr>
        <p:spPr>
          <a:xfrm>
            <a:off x="1551398" y="6485655"/>
            <a:ext cx="7488566"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Times New Roman" charset="0"/>
                <a:cs typeface="Times New Roman" charset="0"/>
              </a:rPr>
              <a:t>مقتبس من تشارلز رايري، اللاهوت الأساسي، 319</a:t>
            </a:r>
          </a:p>
        </p:txBody>
      </p:sp>
    </p:spTree>
    <p:extLst>
      <p:ext uri="{BB962C8B-B14F-4D97-AF65-F5344CB8AC3E}">
        <p14:creationId xmlns:p14="http://schemas.microsoft.com/office/powerpoint/2010/main" val="3912281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b="1" dirty="0">
                <a:solidFill>
                  <a:schemeClr val="bg1"/>
                </a:solidFill>
              </a:rPr>
              <a:t>صورة الأطفال آدم وحواء</a:t>
            </a:r>
            <a:endParaRPr lang="en-US" sz="4000" b="1" dirty="0">
              <a:solidFill>
                <a:schemeClr val="bg1"/>
              </a:solidFill>
            </a:endParaRPr>
          </a:p>
        </p:txBody>
      </p:sp>
    </p:spTree>
    <p:extLst>
      <p:ext uri="{BB962C8B-B14F-4D97-AF65-F5344CB8AC3E}">
        <p14:creationId xmlns:p14="http://schemas.microsoft.com/office/powerpoint/2010/main" val="2680060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ar-JO" sz="4800" b="1" dirty="0">
                <a:solidFill>
                  <a:schemeClr val="bg1"/>
                </a:solidFill>
                <a:effectLst>
                  <a:glow rad="342900">
                    <a:schemeClr val="tx1">
                      <a:alpha val="75000"/>
                    </a:schemeClr>
                  </a:glow>
                </a:effectLst>
                <a:cs typeface="+mj-cs"/>
              </a:rPr>
              <a:t>آدم وحواء مع الحية</a:t>
            </a:r>
            <a:endParaRPr lang="en-US" sz="4800" b="1" dirty="0">
              <a:solidFill>
                <a:schemeClr val="bg1"/>
              </a:solidFill>
              <a:effectLst>
                <a:glow rad="342900">
                  <a:schemeClr val="tx1">
                    <a:alpha val="75000"/>
                  </a:schemeClr>
                </a:glow>
              </a:effectLst>
              <a:cs typeface="+mj-cs"/>
            </a:endParaRPr>
          </a:p>
        </p:txBody>
      </p:sp>
    </p:spTree>
    <p:extLst>
      <p:ext uri="{BB962C8B-B14F-4D97-AF65-F5344CB8AC3E}">
        <p14:creationId xmlns:p14="http://schemas.microsoft.com/office/powerpoint/2010/main" val="380194168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p:nvPr>
        </p:nvSpPr>
        <p:spPr/>
        <p:txBody>
          <a:bodyPr/>
          <a:lstStyle/>
          <a:p>
            <a:pPr eaLnBrk="1" hangingPunct="1"/>
            <a:r>
              <a:rPr lang="en-US" altLang="zh-CN">
                <a:solidFill>
                  <a:schemeClr val="bg1"/>
                </a:solidFill>
                <a:latin typeface="Arial" panose="020B0604020202020204" pitchFamily="34" charset="0"/>
                <a:ea typeface="ＭＳ Ｐゴシック" charset="0"/>
                <a:cs typeface="Arial" panose="020B0604020202020204" pitchFamily="34" charset="0"/>
              </a:rPr>
              <a:t>The Image of God</a:t>
            </a:r>
            <a:endParaRPr lang="en-US" altLang="zh-CN">
              <a:latin typeface="Arial" panose="020B0604020202020204" pitchFamily="34" charset="0"/>
              <a:ea typeface="ＭＳ Ｐゴシック" charset="0"/>
              <a:cs typeface="Arial" panose="020B0604020202020204" pitchFamily="34" charset="0"/>
            </a:endParaRPr>
          </a:p>
        </p:txBody>
      </p:sp>
      <p:pic>
        <p:nvPicPr>
          <p:cNvPr id="453634" name="Picture 4" descr="ImageofGod"/>
          <p:cNvPicPr>
            <a:picLocks noChangeAspect="1" noChangeArrowheads="1"/>
          </p:cNvPicPr>
          <p:nvPr/>
        </p:nvPicPr>
        <p:blipFill>
          <a:blip r:embed="rId3">
            <a:lum bright="18000"/>
            <a:extLst>
              <a:ext uri="{28A0092B-C50C-407E-A947-70E740481C1C}">
                <a14:useLocalDpi xmlns:a14="http://schemas.microsoft.com/office/drawing/2010/main" val="0"/>
              </a:ext>
            </a:extLst>
          </a:blip>
          <a:srcRect t="1503" r="1666" b="32396"/>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5" name="Text Box 5"/>
          <p:cNvSpPr txBox="1">
            <a:spLocks noChangeArrowheads="1"/>
          </p:cNvSpPr>
          <p:nvPr/>
        </p:nvSpPr>
        <p:spPr bwMode="auto">
          <a:xfrm>
            <a:off x="-15875" y="588963"/>
            <a:ext cx="2301875" cy="579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ما هو ؟</a:t>
            </a:r>
            <a:endPar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97990" name="Text Box 6"/>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12" charset="-128"/>
                <a:cs typeface="Arial" panose="020B0604020202020204" pitchFamily="34" charset="0"/>
              </a:rPr>
              <a:t>35</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97992" name="Rectangle 8"/>
          <p:cNvSpPr>
            <a:spLocks noChangeArrowheads="1"/>
          </p:cNvSpPr>
          <p:nvPr/>
        </p:nvSpPr>
        <p:spPr bwMode="auto">
          <a:xfrm>
            <a:off x="2146300" y="1104900"/>
            <a:ext cx="68453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البشر متميزين عن الحيوانات :</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 حق حكم الخليقة (1 : 26)</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 كرامة البشر (9 : 6)</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 القدرة على التواصل مع الله (2 : 16 وما يليها)</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4014876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992">
                                            <p:txEl>
                                              <p:pRg st="0" end="0"/>
                                            </p:txEl>
                                          </p:spTgt>
                                        </p:tgtEl>
                                        <p:attrNameLst>
                                          <p:attrName>style.visibility</p:attrName>
                                        </p:attrNameLst>
                                      </p:cBhvr>
                                      <p:to>
                                        <p:strVal val="visible"/>
                                      </p:to>
                                    </p:set>
                                    <p:anim calcmode="lin" valueType="num">
                                      <p:cBhvr>
                                        <p:cTn id="7" dur="1000" fill="hold"/>
                                        <p:tgtEl>
                                          <p:spTgt spid="2979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79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79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9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97992">
                                            <p:txEl>
                                              <p:pRg st="1" end="1"/>
                                            </p:txEl>
                                          </p:spTgt>
                                        </p:tgtEl>
                                        <p:attrNameLst>
                                          <p:attrName>style.visibility</p:attrName>
                                        </p:attrNameLst>
                                      </p:cBhvr>
                                      <p:to>
                                        <p:strVal val="visible"/>
                                      </p:to>
                                    </p:set>
                                    <p:anim calcmode="lin" valueType="num">
                                      <p:cBhvr>
                                        <p:cTn id="15" dur="1000" fill="hold"/>
                                        <p:tgtEl>
                                          <p:spTgt spid="2979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79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79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79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97992">
                                            <p:txEl>
                                              <p:pRg st="2" end="2"/>
                                            </p:txEl>
                                          </p:spTgt>
                                        </p:tgtEl>
                                        <p:attrNameLst>
                                          <p:attrName>style.visibility</p:attrName>
                                        </p:attrNameLst>
                                      </p:cBhvr>
                                      <p:to>
                                        <p:strVal val="visible"/>
                                      </p:to>
                                    </p:set>
                                    <p:anim calcmode="lin" valueType="num">
                                      <p:cBhvr>
                                        <p:cTn id="23" dur="1000" fill="hold"/>
                                        <p:tgtEl>
                                          <p:spTgt spid="2979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79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79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79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97992">
                                            <p:txEl>
                                              <p:pRg st="3" end="3"/>
                                            </p:txEl>
                                          </p:spTgt>
                                        </p:tgtEl>
                                        <p:attrNameLst>
                                          <p:attrName>style.visibility</p:attrName>
                                        </p:attrNameLst>
                                      </p:cBhvr>
                                      <p:to>
                                        <p:strVal val="visible"/>
                                      </p:to>
                                    </p:set>
                                    <p:anim calcmode="lin" valueType="num">
                                      <p:cBhvr>
                                        <p:cTn id="31" dur="1000" fill="hold"/>
                                        <p:tgtEl>
                                          <p:spTgt spid="2979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979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979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9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977" y="2797925"/>
            <a:ext cx="9144000" cy="1565910"/>
            <a:chOff x="10012" y="5292090"/>
            <a:chExt cx="9144000" cy="1565910"/>
          </a:xfrm>
        </p:grpSpPr>
        <p:pic>
          <p:nvPicPr>
            <p:cNvPr id="2" name="Picture 1"/>
            <p:cNvPicPr>
              <a:picLocks noChangeAspect="1"/>
            </p:cNvPicPr>
            <p:nvPr/>
          </p:nvPicPr>
          <p:blipFill>
            <a:blip r:embed="rId4"/>
            <a:stretch>
              <a:fillRect/>
            </a:stretch>
          </p:blipFill>
          <p:spPr>
            <a:xfrm>
              <a:off x="10012" y="5292090"/>
              <a:ext cx="9144000" cy="1565910"/>
            </a:xfrm>
            <a:prstGeom prst="rect">
              <a:avLst/>
            </a:prstGeom>
          </p:spPr>
        </p:pic>
        <p:sp>
          <p:nvSpPr>
            <p:cNvPr id="3" name="Rectangle 2"/>
            <p:cNvSpPr/>
            <p:nvPr/>
          </p:nvSpPr>
          <p:spPr bwMode="auto">
            <a:xfrm>
              <a:off x="10012" y="6588670"/>
              <a:ext cx="9144000" cy="2693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5788674" name="Rectangle 2"/>
          <p:cNvSpPr>
            <a:spLocks noGrp="1" noChangeArrowheads="1"/>
          </p:cNvSpPr>
          <p:nvPr>
            <p:ph type="title"/>
          </p:nvPr>
        </p:nvSpPr>
        <p:spPr>
          <a:xfrm>
            <a:off x="457200" y="-593318"/>
            <a:ext cx="8229600" cy="604658"/>
          </a:xfrm>
        </p:spPr>
        <p:txBody>
          <a:bodyPr/>
          <a:lstStyle/>
          <a:p>
            <a:pPr eaLnBrk="1" hangingPunct="1">
              <a:defRPr/>
            </a:pPr>
            <a:r>
              <a:rPr lang="ar-JO" sz="3600" b="1" dirty="0">
                <a:solidFill>
                  <a:schemeClr val="tx1"/>
                </a:solidFill>
              </a:rPr>
              <a:t>تك 3 : 20 و 1 كو 15 : 45</a:t>
            </a:r>
            <a:endParaRPr lang="en-US" sz="3600" b="1" dirty="0">
              <a:solidFill>
                <a:schemeClr val="tx1"/>
              </a:solidFill>
            </a:endParaRPr>
          </a:p>
        </p:txBody>
      </p:sp>
      <p:sp>
        <p:nvSpPr>
          <p:cNvPr id="5788676" name="Text Box 4"/>
          <p:cNvSpPr txBox="1">
            <a:spLocks noChangeArrowheads="1"/>
          </p:cNvSpPr>
          <p:nvPr/>
        </p:nvSpPr>
        <p:spPr bwMode="auto">
          <a:xfrm>
            <a:off x="914400" y="990600"/>
            <a:ext cx="7315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ودعا آدم اسم امرأته </a:t>
            </a:r>
            <a:r>
              <a:rPr kumimoji="0" lang="ar-JO"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حواء</a:t>
            </a: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لأنها </a:t>
            </a:r>
            <a:r>
              <a:rPr kumimoji="0" lang="ar-JO"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أم كل حي </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5788677" name="Text Box 5"/>
          <p:cNvSpPr txBox="1">
            <a:spLocks noChangeArrowheads="1"/>
          </p:cNvSpPr>
          <p:nvPr/>
        </p:nvSpPr>
        <p:spPr bwMode="auto">
          <a:xfrm>
            <a:off x="914400" y="106680"/>
            <a:ext cx="7239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00FF00"/>
                </a:solidFill>
                <a:effectLst/>
                <a:uLnTx/>
                <a:uFillTx/>
                <a:latin typeface="Arial" charset="0"/>
                <a:ea typeface="ＭＳ Ｐゴシック" charset="0"/>
                <a:cs typeface="Arial" charset="0"/>
              </a:rPr>
              <a:t>تكوين 3 : 20</a:t>
            </a:r>
            <a:endParaRPr kumimoji="0" lang="en-US" sz="5400" b="1" i="0" u="none" strike="noStrike" kern="1200" cap="none" spc="0" normalizeH="0" baseline="0" noProof="0" dirty="0">
              <a:ln>
                <a:noFill/>
              </a:ln>
              <a:solidFill>
                <a:srgbClr val="00FF00"/>
              </a:solidFill>
              <a:effectLst/>
              <a:uLnTx/>
              <a:uFillTx/>
              <a:latin typeface="Arial" charset="0"/>
              <a:ea typeface="ＭＳ Ｐゴシック" charset="0"/>
              <a:cs typeface="Arial" charset="0"/>
            </a:endParaRPr>
          </a:p>
        </p:txBody>
      </p:sp>
      <p:sp>
        <p:nvSpPr>
          <p:cNvPr id="5788678" name="Text Box 6"/>
          <p:cNvSpPr txBox="1">
            <a:spLocks noChangeArrowheads="1"/>
          </p:cNvSpPr>
          <p:nvPr/>
        </p:nvSpPr>
        <p:spPr bwMode="auto">
          <a:xfrm>
            <a:off x="838200" y="4457042"/>
            <a:ext cx="7239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00FF00"/>
                </a:solidFill>
                <a:effectLst/>
                <a:uLnTx/>
                <a:uFillTx/>
                <a:latin typeface="Arial" charset="0"/>
                <a:ea typeface="ＭＳ Ｐゴシック" charset="0"/>
                <a:cs typeface="Arial" charset="0"/>
              </a:rPr>
              <a:t>1 كورنثوس 15 : 45</a:t>
            </a:r>
            <a:endParaRPr kumimoji="0" lang="en-US" sz="5400" b="1" i="0" u="none" strike="noStrike" kern="1200" cap="none" spc="0" normalizeH="0" baseline="0" noProof="0" dirty="0">
              <a:ln>
                <a:noFill/>
              </a:ln>
              <a:solidFill>
                <a:srgbClr val="00FF00"/>
              </a:solidFill>
              <a:effectLst/>
              <a:uLnTx/>
              <a:uFillTx/>
              <a:latin typeface="Arial" charset="0"/>
              <a:ea typeface="ＭＳ Ｐゴシック" charset="0"/>
              <a:cs typeface="Arial" charset="0"/>
            </a:endParaRPr>
          </a:p>
        </p:txBody>
      </p:sp>
      <p:sp>
        <p:nvSpPr>
          <p:cNvPr id="5788679" name="Text Box 7"/>
          <p:cNvSpPr txBox="1">
            <a:spLocks noChangeArrowheads="1"/>
          </p:cNvSpPr>
          <p:nvPr/>
        </p:nvSpPr>
        <p:spPr bwMode="auto">
          <a:xfrm>
            <a:off x="838200" y="5363266"/>
            <a:ext cx="7315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هكذا مكتوب أيضاً صار </a:t>
            </a:r>
            <a:r>
              <a:rPr kumimoji="0" lang="ar-JO"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آدم الإنسان الأول </a:t>
            </a: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نفساً حية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Rectangle 8"/>
          <p:cNvSpPr>
            <a:spLocks noChangeArrowheads="1"/>
          </p:cNvSpPr>
          <p:nvPr/>
        </p:nvSpPr>
        <p:spPr bwMode="auto">
          <a:xfrm>
            <a:off x="1855963"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zh-CN" sz="1800" b="1" i="0" u="none" strike="noStrike" kern="1200" cap="none" spc="0" normalizeH="0" baseline="0" noProof="0" dirty="0">
                <a:ln>
                  <a:noFill/>
                </a:ln>
                <a:solidFill>
                  <a:prstClr val="black"/>
                </a:solidFill>
                <a:effectLst/>
                <a:uLnTx/>
                <a:uFillTx/>
                <a:latin typeface="Arial"/>
                <a:ea typeface="宋体"/>
                <a:cs typeface="Arial"/>
              </a:rPr>
              <a:t>تراب</a:t>
            </a:r>
            <a:endParaRPr kumimoji="0" lang="en-US" altLang="zh-CN" sz="1800" b="1" i="0" u="none" strike="noStrike" kern="1200" cap="none" spc="0" normalizeH="0" baseline="0" noProof="0" dirty="0">
              <a:ln>
                <a:noFill/>
              </a:ln>
              <a:solidFill>
                <a:prstClr val="black"/>
              </a:solidFill>
              <a:effectLst/>
              <a:uLnTx/>
              <a:uFillTx/>
              <a:latin typeface="Arial"/>
              <a:ea typeface="宋体"/>
              <a:cs typeface="Arial"/>
            </a:endParaRPr>
          </a:p>
        </p:txBody>
      </p:sp>
      <p:sp>
        <p:nvSpPr>
          <p:cNvPr id="10" name="Rectangle 9"/>
          <p:cNvSpPr>
            <a:spLocks noChangeArrowheads="1"/>
          </p:cNvSpPr>
          <p:nvPr/>
        </p:nvSpPr>
        <p:spPr bwMode="auto">
          <a:xfrm>
            <a:off x="3340001"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zh-CN" sz="1800" b="1" i="0" u="none" strike="noStrike" kern="1200" cap="none" spc="0" normalizeH="0" baseline="0" noProof="0" dirty="0">
                <a:ln>
                  <a:noFill/>
                </a:ln>
                <a:solidFill>
                  <a:prstClr val="black"/>
                </a:solidFill>
                <a:effectLst/>
                <a:uLnTx/>
                <a:uFillTx/>
                <a:latin typeface="Arial"/>
                <a:ea typeface="宋体"/>
                <a:cs typeface="Arial"/>
              </a:rPr>
              <a:t>نفخة</a:t>
            </a:r>
            <a:endParaRPr kumimoji="0" lang="en-US" altLang="zh-CN" sz="1800" b="1" i="0" u="none" strike="noStrike" kern="1200" cap="none" spc="0" normalizeH="0" baseline="0" noProof="0" dirty="0">
              <a:ln>
                <a:noFill/>
              </a:ln>
              <a:solidFill>
                <a:prstClr val="black"/>
              </a:solidFill>
              <a:effectLst/>
              <a:uLnTx/>
              <a:uFillTx/>
              <a:latin typeface="Arial"/>
              <a:ea typeface="宋体"/>
              <a:cs typeface="Arial"/>
            </a:endParaRPr>
          </a:p>
        </p:txBody>
      </p:sp>
      <p:sp>
        <p:nvSpPr>
          <p:cNvPr id="11" name="Rectangle 10"/>
          <p:cNvSpPr>
            <a:spLocks noChangeArrowheads="1"/>
          </p:cNvSpPr>
          <p:nvPr/>
        </p:nvSpPr>
        <p:spPr bwMode="auto">
          <a:xfrm>
            <a:off x="4812699"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zh-CN" sz="1800" b="1" i="0" u="none" strike="noStrike" kern="1200" cap="none" spc="0" normalizeH="0" baseline="0" noProof="0" dirty="0">
                <a:ln>
                  <a:noFill/>
                </a:ln>
                <a:solidFill>
                  <a:prstClr val="black"/>
                </a:solidFill>
                <a:effectLst/>
                <a:uLnTx/>
                <a:uFillTx/>
                <a:latin typeface="Arial"/>
                <a:ea typeface="宋体"/>
                <a:cs typeface="Arial"/>
              </a:rPr>
              <a:t>رسالة</a:t>
            </a:r>
            <a:endParaRPr kumimoji="0" lang="en-US" altLang="zh-CN" sz="1800" b="1" i="0" u="none" strike="noStrike" kern="1200" cap="none" spc="0" normalizeH="0" baseline="0" noProof="0" dirty="0">
              <a:ln>
                <a:noFill/>
              </a:ln>
              <a:solidFill>
                <a:prstClr val="black"/>
              </a:solidFill>
              <a:effectLst/>
              <a:uLnTx/>
              <a:uFillTx/>
              <a:latin typeface="Arial"/>
              <a:ea typeface="宋体"/>
              <a:cs typeface="Arial"/>
            </a:endParaRPr>
          </a:p>
        </p:txBody>
      </p:sp>
      <p:sp>
        <p:nvSpPr>
          <p:cNvPr id="12" name="Rectangle 11"/>
          <p:cNvSpPr>
            <a:spLocks noChangeArrowheads="1"/>
          </p:cNvSpPr>
          <p:nvPr/>
        </p:nvSpPr>
        <p:spPr bwMode="auto">
          <a:xfrm>
            <a:off x="6296738"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zh-CN" sz="1800" b="1" i="0" u="none" strike="noStrike" kern="1200" cap="none" spc="0" normalizeH="0" baseline="0" noProof="0" dirty="0">
                <a:ln>
                  <a:noFill/>
                </a:ln>
                <a:solidFill>
                  <a:prstClr val="black"/>
                </a:solidFill>
                <a:effectLst/>
                <a:uLnTx/>
                <a:uFillTx/>
                <a:latin typeface="Arial"/>
                <a:ea typeface="宋体"/>
                <a:cs typeface="Arial"/>
              </a:rPr>
              <a:t>شخص</a:t>
            </a:r>
            <a:endParaRPr kumimoji="0" lang="en-US" altLang="zh-CN" sz="1800" b="1" i="0" u="none" strike="noStrike" kern="1200" cap="none" spc="0" normalizeH="0" baseline="0" noProof="0" dirty="0">
              <a:ln>
                <a:noFill/>
              </a:ln>
              <a:solidFill>
                <a:prstClr val="black"/>
              </a:solidFill>
              <a:effectLst/>
              <a:uLnTx/>
              <a:uFillTx/>
              <a:latin typeface="Arial"/>
              <a:ea typeface="宋体"/>
              <a:cs typeface="Arial"/>
            </a:endParaRPr>
          </a:p>
        </p:txBody>
      </p:sp>
      <p:sp>
        <p:nvSpPr>
          <p:cNvPr id="13" name="Rectangle 12"/>
          <p:cNvSpPr>
            <a:spLocks noChangeArrowheads="1"/>
          </p:cNvSpPr>
          <p:nvPr/>
        </p:nvSpPr>
        <p:spPr bwMode="auto">
          <a:xfrm>
            <a:off x="7758097"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zh-CN" sz="1800" b="1" i="0" u="none" strike="noStrike" kern="1200" cap="none" spc="0" normalizeH="0" baseline="0" noProof="0" dirty="0">
                <a:ln>
                  <a:noFill/>
                </a:ln>
                <a:solidFill>
                  <a:prstClr val="black"/>
                </a:solidFill>
                <a:effectLst/>
                <a:uLnTx/>
                <a:uFillTx/>
                <a:latin typeface="Arial"/>
                <a:ea typeface="宋体"/>
                <a:cs typeface="Arial"/>
              </a:rPr>
              <a:t>شخص</a:t>
            </a:r>
            <a:endParaRPr kumimoji="0" lang="en-US" altLang="zh-CN" sz="1800" b="1" i="0" u="none" strike="noStrike" kern="1200" cap="none" spc="0" normalizeH="0" baseline="0" noProof="0" dirty="0">
              <a:ln>
                <a:noFill/>
              </a:ln>
              <a:solidFill>
                <a:prstClr val="black"/>
              </a:solidFill>
              <a:effectLst/>
              <a:uLnTx/>
              <a:uFillTx/>
              <a:latin typeface="Arial"/>
              <a:ea typeface="宋体"/>
              <a:cs typeface="Arial"/>
            </a:endParaRPr>
          </a:p>
        </p:txBody>
      </p:sp>
      <p:sp>
        <p:nvSpPr>
          <p:cNvPr id="14" name="Rectangle 13"/>
          <p:cNvSpPr>
            <a:spLocks noChangeArrowheads="1"/>
          </p:cNvSpPr>
          <p:nvPr/>
        </p:nvSpPr>
        <p:spPr bwMode="auto">
          <a:xfrm>
            <a:off x="136717"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zh-CN" sz="1800" b="1" i="0" u="none" strike="noStrike" kern="1200" cap="none" spc="0" normalizeH="0" baseline="0" noProof="0" dirty="0">
                <a:ln>
                  <a:noFill/>
                </a:ln>
                <a:solidFill>
                  <a:prstClr val="black"/>
                </a:solidFill>
                <a:effectLst/>
                <a:uLnTx/>
                <a:uFillTx/>
                <a:latin typeface="Arial"/>
                <a:ea typeface="宋体"/>
                <a:cs typeface="Arial"/>
              </a:rPr>
              <a:t>الجنة</a:t>
            </a:r>
            <a:endParaRPr kumimoji="0" lang="en-US" altLang="zh-CN" sz="1800" b="1" i="0" u="none" strike="noStrike" kern="1200" cap="none" spc="0" normalizeH="0" baseline="0" noProof="0" dirty="0">
              <a:ln>
                <a:noFill/>
              </a:ln>
              <a:solidFill>
                <a:prstClr val="black"/>
              </a:solidFill>
              <a:effectLst/>
              <a:uLnTx/>
              <a:uFillTx/>
              <a:latin typeface="Arial"/>
              <a:ea typeface="宋体"/>
              <a:cs typeface="Arial"/>
            </a:endParaRPr>
          </a:p>
        </p:txBody>
      </p:sp>
    </p:spTree>
    <p:extLst>
      <p:ext uri="{BB962C8B-B14F-4D97-AF65-F5344CB8AC3E}">
        <p14:creationId xmlns:p14="http://schemas.microsoft.com/office/powerpoint/2010/main" val="3326754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886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p:bldP spid="5788679" grpId="0"/>
      <p:bldP spid="9" grpId="0" build="p"/>
      <p:bldP spid="10" grpId="0" build="p"/>
      <p:bldP spid="11" grpId="0" build="p"/>
      <p:bldP spid="12" grpId="0" build="p"/>
      <p:bldP spid="13" grpId="0" build="p"/>
      <p:bldP spid="1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Arial"/>
              <a:ea typeface="+mn-ea"/>
              <a:cs typeface="Arial"/>
            </a:endParaRPr>
          </a:p>
        </p:txBody>
      </p:sp>
      <p:sp>
        <p:nvSpPr>
          <p:cNvPr id="1795075" name="AutoShape 3"/>
          <p:cNvSpPr>
            <a:spLocks noChangeArrowheads="1"/>
          </p:cNvSpPr>
          <p:nvPr/>
        </p:nvSpPr>
        <p:spPr bwMode="auto">
          <a:xfrm>
            <a:off x="1981200" y="1295400"/>
            <a:ext cx="4953000" cy="3886200"/>
          </a:xfrm>
          <a:prstGeom prst="triangle">
            <a:avLst>
              <a:gd name="adj" fmla="val 50000"/>
            </a:avLst>
          </a:prstGeom>
          <a:gradFill rotWithShape="1">
            <a:gsLst>
              <a:gs pos="0">
                <a:srgbClr val="FFFF00"/>
              </a:gs>
              <a:gs pos="100000">
                <a:srgbClr val="FFFF00">
                  <a:gamma/>
                  <a:shade val="65882"/>
                  <a:invGamma/>
                </a:srgbClr>
              </a:gs>
            </a:gsLst>
            <a:path path="shape">
              <a:fillToRect l="50000" t="50000" r="50000" b="50000"/>
            </a:path>
          </a:gra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95076" name="Text Box 4"/>
          <p:cNvSpPr txBox="1">
            <a:spLocks noChangeArrowheads="1"/>
          </p:cNvSpPr>
          <p:nvPr/>
        </p:nvSpPr>
        <p:spPr bwMode="auto">
          <a:xfrm>
            <a:off x="762000" y="23622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المعرفة</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795077" name="Text Box 5"/>
          <p:cNvSpPr txBox="1">
            <a:spLocks noChangeArrowheads="1"/>
          </p:cNvSpPr>
          <p:nvPr/>
        </p:nvSpPr>
        <p:spPr bwMode="auto">
          <a:xfrm>
            <a:off x="5867400" y="23622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المحبة</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795078" name="Text Box 6"/>
          <p:cNvSpPr txBox="1">
            <a:spLocks noChangeArrowheads="1"/>
          </p:cNvSpPr>
          <p:nvPr/>
        </p:nvSpPr>
        <p:spPr bwMode="auto">
          <a:xfrm>
            <a:off x="3238500" y="6003925"/>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الطاعة</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795079" name="Text Box 7"/>
          <p:cNvSpPr txBox="1">
            <a:spLocks noChangeArrowheads="1"/>
          </p:cNvSpPr>
          <p:nvPr/>
        </p:nvSpPr>
        <p:spPr bwMode="auto">
          <a:xfrm>
            <a:off x="5715000" y="30321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المشاعر</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795080" name="Text Box 8"/>
          <p:cNvSpPr txBox="1">
            <a:spLocks noChangeArrowheads="1"/>
          </p:cNvSpPr>
          <p:nvPr/>
        </p:nvSpPr>
        <p:spPr bwMode="auto">
          <a:xfrm>
            <a:off x="3048000" y="5334000"/>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الإرادة</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795081" name="Text Box 9"/>
          <p:cNvSpPr txBox="1">
            <a:spLocks noChangeArrowheads="1"/>
          </p:cNvSpPr>
          <p:nvPr/>
        </p:nvSpPr>
        <p:spPr bwMode="auto">
          <a:xfrm>
            <a:off x="609600" y="30321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الذهن</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795082" name="Text Box 10"/>
          <p:cNvSpPr txBox="1">
            <a:spLocks noChangeArrowheads="1"/>
          </p:cNvSpPr>
          <p:nvPr/>
        </p:nvSpPr>
        <p:spPr bwMode="auto">
          <a:xfrm>
            <a:off x="4876800" y="6278563"/>
            <a:ext cx="4267200" cy="52322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تكوين 1 : 27</a:t>
            </a:r>
            <a:endPar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795083" name="Text Box 11"/>
          <p:cNvSpPr txBox="1">
            <a:spLocks noChangeArrowheads="1"/>
          </p:cNvSpPr>
          <p:nvPr/>
        </p:nvSpPr>
        <p:spPr bwMode="auto">
          <a:xfrm>
            <a:off x="3200400" y="3182208"/>
            <a:ext cx="2514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0000"/>
                </a:solidFill>
                <a:effectLst/>
                <a:uLnTx/>
                <a:uFillTx/>
                <a:latin typeface="Arial"/>
                <a:ea typeface="ＭＳ Ｐゴシック" pitchFamily="-112" charset="-128"/>
                <a:cs typeface="Arial"/>
              </a:rPr>
              <a:t>الإنسان يحكم مع الله</a:t>
            </a:r>
            <a:endParaRPr kumimoji="0" lang="en-US" sz="3600" b="1" i="0" u="none" strike="noStrike" kern="1200" cap="none" spc="0" normalizeH="0" baseline="0" noProof="0" dirty="0">
              <a:ln>
                <a:noFill/>
              </a:ln>
              <a:solidFill>
                <a:srgbClr val="FF0000"/>
              </a:solidFill>
              <a:effectLst/>
              <a:uLnTx/>
              <a:uFillTx/>
              <a:latin typeface="Arial"/>
              <a:ea typeface="ＭＳ Ｐゴシック" pitchFamily="-112" charset="-128"/>
              <a:cs typeface="Arial"/>
            </a:endParaRPr>
          </a:p>
        </p:txBody>
      </p:sp>
      <p:sp>
        <p:nvSpPr>
          <p:cNvPr id="1795084" name="Text Box 12"/>
          <p:cNvSpPr txBox="1">
            <a:spLocks noChangeArrowheads="1"/>
          </p:cNvSpPr>
          <p:nvPr/>
        </p:nvSpPr>
        <p:spPr bwMode="auto">
          <a:xfrm>
            <a:off x="242888" y="846843"/>
            <a:ext cx="8748712" cy="1200329"/>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Times New Roman"/>
                <a:ea typeface="+mn-ea"/>
                <a:cs typeface="+mn-cs"/>
              </a:rPr>
              <a:t>وضع الملوك القدامى صورًا (تماثيل) لأنفسهم في أقصى أجزاء إمبراطورياتهم لتمثيل سيادتهم - وكذلك فعل الله!</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795085" name="Rectangle 13"/>
          <p:cNvSpPr>
            <a:spLocks noGrp="1" noChangeArrowheads="1"/>
          </p:cNvSpPr>
          <p:nvPr>
            <p:ph type="title" idx="4294967295"/>
          </p:nvPr>
        </p:nvSpPr>
        <p:spPr>
          <a:xfrm>
            <a:off x="0" y="-76200"/>
            <a:ext cx="7772400" cy="830997"/>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rgbClr val="00FFFF"/>
                </a:solidFill>
                <a:latin typeface="Arial"/>
                <a:ea typeface="ＭＳ Ｐゴシック" pitchFamily="-112" charset="-128"/>
                <a:cs typeface="Arial"/>
              </a:rPr>
              <a:t>صورة الله</a:t>
            </a:r>
            <a:endParaRPr lang="en-US" sz="4800" b="1" dirty="0">
              <a:solidFill>
                <a:srgbClr val="00FFFF"/>
              </a:solidFill>
              <a:latin typeface="Arial"/>
              <a:ea typeface="ＭＳ Ｐゴシック" pitchFamily="-112" charset="-128"/>
              <a:cs typeface="Arial"/>
            </a:endParaRPr>
          </a:p>
        </p:txBody>
      </p:sp>
    </p:spTree>
    <p:extLst>
      <p:ext uri="{BB962C8B-B14F-4D97-AF65-F5344CB8AC3E}">
        <p14:creationId xmlns:p14="http://schemas.microsoft.com/office/powerpoint/2010/main" val="122927391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95081"/>
                                        </p:tgtEl>
                                        <p:attrNameLst>
                                          <p:attrName>style.visibility</p:attrName>
                                        </p:attrNameLst>
                                      </p:cBhvr>
                                      <p:to>
                                        <p:strVal val="visible"/>
                                      </p:to>
                                    </p:set>
                                    <p:animEffect transition="in" filter="dissolve">
                                      <p:cBhvr>
                                        <p:cTn id="7" dur="500"/>
                                        <p:tgtEl>
                                          <p:spTgt spid="1795081"/>
                                        </p:tgtEl>
                                      </p:cBhvr>
                                    </p:animEffect>
                                  </p:childTnLst>
                                </p:cTn>
                              </p:par>
                            </p:childTnLst>
                          </p:cTn>
                        </p:par>
                        <p:par>
                          <p:cTn id="8" fill="hold" nodeType="afterGroup">
                            <p:stCondLst>
                              <p:cond delay="3500"/>
                            </p:stCondLst>
                            <p:childTnLst>
                              <p:par>
                                <p:cTn id="9" presetID="9" presetClass="entr" presetSubtype="0" fill="hold" grpId="0" nodeType="afterEffect">
                                  <p:stCondLst>
                                    <p:cond delay="5000"/>
                                  </p:stCondLst>
                                  <p:childTnLst>
                                    <p:set>
                                      <p:cBhvr>
                                        <p:cTn id="10" dur="1" fill="hold">
                                          <p:stCondLst>
                                            <p:cond delay="0"/>
                                          </p:stCondLst>
                                        </p:cTn>
                                        <p:tgtEl>
                                          <p:spTgt spid="1795076"/>
                                        </p:tgtEl>
                                        <p:attrNameLst>
                                          <p:attrName>style.visibility</p:attrName>
                                        </p:attrNameLst>
                                      </p:cBhvr>
                                      <p:to>
                                        <p:strVal val="visible"/>
                                      </p:to>
                                    </p:set>
                                    <p:animEffect transition="in" filter="dissolve">
                                      <p:cBhvr>
                                        <p:cTn id="11" dur="500"/>
                                        <p:tgtEl>
                                          <p:spTgt spid="1795076"/>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795079"/>
                                        </p:tgtEl>
                                        <p:attrNameLst>
                                          <p:attrName>style.visibility</p:attrName>
                                        </p:attrNameLst>
                                      </p:cBhvr>
                                      <p:to>
                                        <p:strVal val="visible"/>
                                      </p:to>
                                    </p:set>
                                    <p:animEffect transition="in" filter="dissolve">
                                      <p:cBhvr>
                                        <p:cTn id="15" dur="500"/>
                                        <p:tgtEl>
                                          <p:spTgt spid="179507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2000"/>
                                  </p:stCondLst>
                                  <p:childTnLst>
                                    <p:set>
                                      <p:cBhvr>
                                        <p:cTn id="18" dur="1" fill="hold">
                                          <p:stCondLst>
                                            <p:cond delay="0"/>
                                          </p:stCondLst>
                                        </p:cTn>
                                        <p:tgtEl>
                                          <p:spTgt spid="1795077"/>
                                        </p:tgtEl>
                                        <p:attrNameLst>
                                          <p:attrName>style.visibility</p:attrName>
                                        </p:attrNameLst>
                                      </p:cBhvr>
                                      <p:to>
                                        <p:strVal val="visible"/>
                                      </p:to>
                                    </p:set>
                                    <p:animEffect transition="in" filter="dissolve">
                                      <p:cBhvr>
                                        <p:cTn id="19" dur="500"/>
                                        <p:tgtEl>
                                          <p:spTgt spid="1795077"/>
                                        </p:tgtEl>
                                      </p:cBhvr>
                                    </p:animEffect>
                                  </p:childTnLst>
                                </p:cTn>
                              </p:par>
                            </p:childTnLst>
                          </p:cTn>
                        </p:par>
                        <p:par>
                          <p:cTn id="20" fill="hold" nodeType="afterGroup">
                            <p:stCondLst>
                              <p:cond delay="15000"/>
                            </p:stCondLst>
                            <p:childTnLst>
                              <p:par>
                                <p:cTn id="21" presetID="9" presetClass="entr" presetSubtype="0" fill="hold" grpId="0" nodeType="afterEffect">
                                  <p:stCondLst>
                                    <p:cond delay="3000"/>
                                  </p:stCondLst>
                                  <p:childTnLst>
                                    <p:set>
                                      <p:cBhvr>
                                        <p:cTn id="22" dur="1" fill="hold">
                                          <p:stCondLst>
                                            <p:cond delay="0"/>
                                          </p:stCondLst>
                                        </p:cTn>
                                        <p:tgtEl>
                                          <p:spTgt spid="1795080"/>
                                        </p:tgtEl>
                                        <p:attrNameLst>
                                          <p:attrName>style.visibility</p:attrName>
                                        </p:attrNameLst>
                                      </p:cBhvr>
                                      <p:to>
                                        <p:strVal val="visible"/>
                                      </p:to>
                                    </p:set>
                                    <p:animEffect transition="in" filter="dissolve">
                                      <p:cBhvr>
                                        <p:cTn id="23" dur="500"/>
                                        <p:tgtEl>
                                          <p:spTgt spid="1795080"/>
                                        </p:tgtEl>
                                      </p:cBhvr>
                                    </p:animEffect>
                                  </p:childTnLst>
                                </p:cTn>
                              </p:par>
                            </p:childTnLst>
                          </p:cTn>
                        </p:par>
                        <p:par>
                          <p:cTn id="24" fill="hold" nodeType="afterGroup">
                            <p:stCondLst>
                              <p:cond delay="18500"/>
                            </p:stCondLst>
                            <p:childTnLst>
                              <p:par>
                                <p:cTn id="25" presetID="9" presetClass="entr" presetSubtype="0" fill="hold" grpId="0" nodeType="afterEffect">
                                  <p:stCondLst>
                                    <p:cond delay="2000"/>
                                  </p:stCondLst>
                                  <p:childTnLst>
                                    <p:set>
                                      <p:cBhvr>
                                        <p:cTn id="26" dur="1" fill="hold">
                                          <p:stCondLst>
                                            <p:cond delay="0"/>
                                          </p:stCondLst>
                                        </p:cTn>
                                        <p:tgtEl>
                                          <p:spTgt spid="1795078"/>
                                        </p:tgtEl>
                                        <p:attrNameLst>
                                          <p:attrName>style.visibility</p:attrName>
                                        </p:attrNameLst>
                                      </p:cBhvr>
                                      <p:to>
                                        <p:strVal val="visible"/>
                                      </p:to>
                                    </p:set>
                                    <p:animEffect transition="in" filter="dissolve">
                                      <p:cBhvr>
                                        <p:cTn id="27" dur="500"/>
                                        <p:tgtEl>
                                          <p:spTgt spid="1795078"/>
                                        </p:tgtEl>
                                      </p:cBhvr>
                                    </p:animEffect>
                                  </p:childTnLst>
                                </p:cTn>
                              </p:par>
                            </p:childTnLst>
                          </p:cTn>
                        </p:par>
                        <p:par>
                          <p:cTn id="28" fill="hold" nodeType="afterGroup">
                            <p:stCondLst>
                              <p:cond delay="21000"/>
                            </p:stCondLst>
                            <p:childTnLst>
                              <p:par>
                                <p:cTn id="29" presetID="9" presetClass="entr" presetSubtype="0" fill="hold" grpId="0" nodeType="afterEffect">
                                  <p:stCondLst>
                                    <p:cond delay="5000"/>
                                  </p:stCondLst>
                                  <p:childTnLst>
                                    <p:set>
                                      <p:cBhvr>
                                        <p:cTn id="30" dur="1" fill="hold">
                                          <p:stCondLst>
                                            <p:cond delay="0"/>
                                          </p:stCondLst>
                                        </p:cTn>
                                        <p:tgtEl>
                                          <p:spTgt spid="1795083"/>
                                        </p:tgtEl>
                                        <p:attrNameLst>
                                          <p:attrName>style.visibility</p:attrName>
                                        </p:attrNameLst>
                                      </p:cBhvr>
                                      <p:to>
                                        <p:strVal val="visible"/>
                                      </p:to>
                                    </p:set>
                                    <p:animEffect transition="in" filter="dissolve">
                                      <p:cBhvr>
                                        <p:cTn id="31" dur="500"/>
                                        <p:tgtEl>
                                          <p:spTgt spid="1795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5076" grpId="0" autoUpdateAnimBg="0"/>
      <p:bldP spid="1795077" grpId="0" autoUpdateAnimBg="0"/>
      <p:bldP spid="1795078" grpId="0" autoUpdateAnimBg="0"/>
      <p:bldP spid="1795079" grpId="0" autoUpdateAnimBg="0"/>
      <p:bldP spid="1795080" grpId="0" autoUpdateAnimBg="0"/>
      <p:bldP spid="1795081" grpId="0" autoUpdateAnimBg="0"/>
      <p:bldP spid="179508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b="1" dirty="0">
                <a:solidFill>
                  <a:schemeClr val="bg1"/>
                </a:solidFill>
                <a:effectLst>
                  <a:glow rad="165100">
                    <a:schemeClr val="tx1"/>
                  </a:glow>
                </a:effectLst>
                <a:latin typeface="Arial" charset="0"/>
                <a:ea typeface="ＭＳ Ｐゴシック" charset="0"/>
              </a:rPr>
              <a:t>الله : لقد خلقت فترة من 24 ساعة تتراوح بين النور والظلمة على الأرض ...</a:t>
            </a:r>
            <a:endParaRPr lang="en-US" altLang="zh-CN" sz="36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الملاك : ما</a:t>
            </a:r>
            <a:r>
              <a:rPr kumimoji="0" lang="ar-JO" altLang="zh-CN" sz="3600" b="1" i="0"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الذي</a:t>
            </a:r>
            <a:r>
              <a:rPr kumimoji="0" lang="ar-JO" altLang="zh-CN"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ستفعله الآن ؟</a:t>
            </a:r>
            <a:endParaRPr kumimoji="0" lang="zh-CN" alt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الله : سأسميها يوماً </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ichard Dawkins (@RichardDawkins) | Twitter">
            <a:extLst>
              <a:ext uri="{FF2B5EF4-FFF2-40B4-BE49-F238E27FC236}">
                <a16:creationId xmlns:a16="http://schemas.microsoft.com/office/drawing/2014/main" id="{5153A3C8-AE98-B847-ABB0-6B3E4CFC8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الإلحاد        (ريتشارد         دوكينز)</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"الإيمان هو الشرطي العظيم ، العذر الأكبر للتهرب من الحاجة إلى التفكير وتقييم الأدلة. الإيمان هو التصديق بالرغم من ، وربما بسبب نقص الأدلة ...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الإيمان كونه تصديقًا لا يستند إلى دليل ، هو الرذيلة الأساسية لأي دين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نظرية الخلق     (هنري          موريس)</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2453" name="Picture 6" descr="dawkins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"كذبة التطور تتغلغل في الفكر الحديث وتهيمن عليه في كل مجال ...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إنها مسؤولة أساسًا عن التفككات التي كانت تتسارع في كل مكان ... عندما يختلف العلم والكتاب المقدس من الواضح أن العلم أساء تفسير بياناته."</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ichard Dawkins (@RichardDawkins) | Twitter">
            <a:extLst>
              <a:ext uri="{FF2B5EF4-FFF2-40B4-BE49-F238E27FC236}">
                <a16:creationId xmlns:a16="http://schemas.microsoft.com/office/drawing/2014/main" id="{4F23FC8B-B312-D24D-BEA4-46A3DAB836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b="1" i="1"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الإلحاد         (ريتشارد        دوكينز)</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نظرية الخلق   (هنري          موريس)</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بيولوجي</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(فرانسيس       كولينز)</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algn="r" eaLnBrk="1" hangingPunct="1"/>
            <a:r>
              <a:rPr lang="ar-JO" sz="3600" b="1" dirty="0">
                <a:solidFill>
                  <a:srgbClr val="FFFFFF"/>
                </a:solidFill>
                <a:latin typeface="Arial" charset="0"/>
              </a:rPr>
              <a:t>تطور ؟</a:t>
            </a:r>
            <a:endParaRPr lang="en-US" sz="3600" b="1" dirty="0">
              <a:solidFill>
                <a:srgbClr val="FFFFFF"/>
              </a:solidFill>
              <a:latin typeface="Arial" charset="0"/>
            </a:endParaRP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TextBox 1"/>
          <p:cNvSpPr txBox="1">
            <a:spLocks noChangeArrowheads="1"/>
          </p:cNvSpPr>
          <p:nvPr/>
        </p:nvSpPr>
        <p:spPr bwMode="auto">
          <a:xfrm>
            <a:off x="5847812" y="5084763"/>
            <a:ext cx="306600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د. ريك جريفيث</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مؤسسة الدراسات اللاهوتية الأردنية</a:t>
            </a:r>
            <a:b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BibleStudyDownloads.org</a:t>
            </a:r>
          </a:p>
        </p:txBody>
      </p:sp>
      <p:sp>
        <p:nvSpPr>
          <p:cNvPr id="211974" name="Text Box 14"/>
          <p:cNvSpPr txBox="1">
            <a:spLocks noChangeArrowheads="1"/>
          </p:cNvSpPr>
          <p:nvPr/>
        </p:nvSpPr>
        <p:spPr bwMode="auto">
          <a:xfrm>
            <a:off x="8184891" y="76200"/>
            <a:ext cx="8146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187م</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76200"/>
            <a:ext cx="267505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76200"/>
            <a:ext cx="256880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charset="0"/>
                <a:ea typeface="ＭＳ Ｐゴシック" charset="0"/>
                <a:cs typeface="Arial"/>
              </a:rPr>
              <a:t>التطور     الإيماني</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
        <p:nvSpPr>
          <p:cNvPr id="10" name="Rectangle 2"/>
          <p:cNvSpPr txBox="1">
            <a:spLocks noChangeArrowheads="1"/>
          </p:cNvSpPr>
          <p:nvPr/>
        </p:nvSpPr>
        <p:spPr bwMode="auto">
          <a:xfrm>
            <a:off x="2714612" y="6021288"/>
            <a:ext cx="4151772" cy="69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a:rPr>
              <a:t>خلق أم</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القانون الإلهي</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2" name="Rectangle 1"/>
          <p:cNvSpPr/>
          <p:nvPr/>
        </p:nvSpPr>
        <p:spPr>
          <a:xfrm>
            <a:off x="1619672" y="3943170"/>
            <a:ext cx="6768752" cy="292387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لأَنَّهُ هكَذَا أَحَبَّ اللهُ الْعَالَمَ حَتَّى بَذَلَ ابْنَهُ الْوَحِيدَ، لِكَيْ لاَ يَهْلِكَ كُلُّ مَنْ يُؤْمِنُ بِهِ،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بَلْ تَكُونُ لَهُ الْحَيَاةُ الأَبَدِيَّةُ.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Microsoft PhagsPa" panose="020B0502040204020203" pitchFamily="34" charset="0"/>
              <a:ea typeface="Microsoft YaHei UI Light" panose="020B0502040204020203" pitchFamily="34" charset="-122"/>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٣ : ١٦</a:t>
            </a:r>
          </a:p>
        </p:txBody>
      </p:sp>
    </p:spTree>
    <p:extLst>
      <p:ext uri="{BB962C8B-B14F-4D97-AF65-F5344CB8AC3E}">
        <p14:creationId xmlns:p14="http://schemas.microsoft.com/office/powerpoint/2010/main" val="38003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105400"/>
            <a:ext cx="4343400" cy="1905000"/>
          </a:xfrm>
        </p:spPr>
        <p:txBody>
          <a:bodyPr/>
          <a:lstStyle/>
          <a:p>
            <a:pPr eaLnBrk="1" hangingPunct="1"/>
            <a:r>
              <a:rPr lang="ar-JO" b="1" dirty="0">
                <a:solidFill>
                  <a:schemeClr val="bg1"/>
                </a:solidFill>
                <a:latin typeface="Arial" charset="0"/>
              </a:rPr>
              <a:t>د. دوان غيش     </a:t>
            </a:r>
            <a:r>
              <a:rPr lang="en-US" b="1" dirty="0">
                <a:solidFill>
                  <a:schemeClr val="bg1"/>
                </a:solidFill>
                <a:latin typeface="Arial" charset="0"/>
              </a:rPr>
              <a:t> </a:t>
            </a:r>
          </a:p>
          <a:p>
            <a:pPr eaLnBrk="1" hangingPunct="1"/>
            <a:r>
              <a:rPr lang="ar-JO" b="1" dirty="0">
                <a:solidFill>
                  <a:schemeClr val="bg1"/>
                </a:solidFill>
                <a:latin typeface="Arial" charset="0"/>
              </a:rPr>
              <a:t>(معهد أبحاث الخلق)</a:t>
            </a:r>
            <a:endParaRPr lang="en-US" b="1" dirty="0">
              <a:solidFill>
                <a:schemeClr val="bg1"/>
              </a:solidFill>
              <a:latin typeface="Arial" charset="0"/>
            </a:endParaRPr>
          </a:p>
        </p:txBody>
      </p:sp>
      <p:pic>
        <p:nvPicPr>
          <p:cNvPr id="315394" name="Picture 3" descr="duane gish"/>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22313" marR="0" lvl="0" indent="-722313"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غير فعال</a:t>
            </a:r>
          </a:p>
          <a:p>
            <a:pPr marL="722313" marR="0" lvl="0" indent="-722313"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غير علمي</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15396" name="Rectangle 5"/>
          <p:cNvSpPr>
            <a:spLocks noGrp="1" noChangeArrowheads="1"/>
          </p:cNvSpPr>
          <p:nvPr>
            <p:ph type="ctrTitle"/>
          </p:nvPr>
        </p:nvSpPr>
        <p:spPr>
          <a:xfrm>
            <a:off x="4876800" y="228600"/>
            <a:ext cx="3810000" cy="2286000"/>
          </a:xfrm>
          <a:noFill/>
        </p:spPr>
        <p:txBody>
          <a:bodyPr/>
          <a:lstStyle/>
          <a:p>
            <a:pPr eaLnBrk="1" hangingPunct="1"/>
            <a:r>
              <a:rPr lang="ar-JO" b="1" i="1" dirty="0">
                <a:solidFill>
                  <a:schemeClr val="bg1"/>
                </a:solidFill>
                <a:latin typeface="Arial" charset="0"/>
              </a:rPr>
              <a:t>التطور             الإيماني</a:t>
            </a:r>
            <a:endParaRPr lang="en-US" b="1" i="1" dirty="0">
              <a:solidFill>
                <a:schemeClr val="bg1"/>
              </a:solidFill>
              <a:latin typeface="Arial" charset="0"/>
            </a:endParaRPr>
          </a:p>
        </p:txBody>
      </p:sp>
      <p:sp>
        <p:nvSpPr>
          <p:cNvPr id="315397"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حكايات تطورية</a:t>
              </a:r>
              <a:endParaRPr kumimoji="0" lang="en-US"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ar-JO" sz="4000" dirty="0">
                <a:solidFill>
                  <a:schemeClr val="bg1"/>
                </a:solidFill>
              </a:rPr>
              <a:t>التطور يعتمد على نظرية الأشكال الإنتقالية التي كان من الممكن أن تكون فريسة سهلة</a:t>
            </a:r>
            <a:endParaRPr lang="en-US" sz="4000" dirty="0">
              <a:solidFill>
                <a:schemeClr val="bg1"/>
              </a:solidFill>
              <a:latin typeface="Arial" charset="0"/>
            </a:endParaRP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3857620" y="1946296"/>
            <a:ext cx="5120164" cy="256282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ar-JO" sz="3600" b="1" dirty="0">
                <a:solidFill>
                  <a:srgbClr val="FFFFFF"/>
                </a:solidFill>
                <a:latin typeface="Arial" charset="0"/>
              </a:rPr>
              <a:t>هل عاشت الديناصورات         قبل البشر ؟</a:t>
            </a:r>
            <a:endParaRPr lang="en-US" sz="3600" b="1" dirty="0">
              <a:solidFill>
                <a:srgbClr val="FFFFFF"/>
              </a:solidFill>
              <a:latin typeface="Arial" charset="0"/>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نعم . خلق الله الديناصورات باكراً في اليوم السادس من الخلق</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5400" b="1" i="0" u="sng" strike="noStrike" kern="1200" cap="none" spc="0" normalizeH="0" baseline="0" noProof="0" dirty="0">
                <a:ln>
                  <a:noFill/>
                </a:ln>
                <a:solidFill>
                  <a:srgbClr val="FFFFFF"/>
                </a:solidFill>
                <a:effectLst/>
                <a:uLnTx/>
                <a:uFillTx/>
                <a:latin typeface="Arial" charset="0"/>
                <a:ea typeface="ＭＳ Ｐゴシック" charset="0"/>
                <a:cs typeface="Arial"/>
              </a:rPr>
              <a:t>الديناصورات</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5400" b="1" i="0" u="sng" strike="noStrike" kern="1200" cap="none" spc="0" normalizeH="0" baseline="0" noProof="0" dirty="0">
                <a:ln>
                  <a:noFill/>
                </a:ln>
                <a:solidFill>
                  <a:srgbClr val="FFFFFF"/>
                </a:solidFill>
                <a:effectLst/>
                <a:uLnTx/>
                <a:uFillTx/>
                <a:latin typeface="Arial" charset="0"/>
                <a:ea typeface="ＭＳ Ｐゴシック" charset="0"/>
                <a:cs typeface="Arial"/>
              </a:rPr>
              <a:t>بحسب التصميم</a:t>
            </a:r>
            <a:endParaRPr kumimoji="0" lang="en-US" sz="5400" b="1" i="0" u="sng"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ar-JO" b="1" i="1" dirty="0">
                <a:solidFill>
                  <a:schemeClr val="tx1"/>
                </a:solidFill>
                <a:latin typeface="Arial" charset="0"/>
              </a:rPr>
              <a:t>تنازل البشر</a:t>
            </a:r>
            <a:endParaRPr lang="en-US" dirty="0">
              <a:solidFill>
                <a:schemeClr val="tx1"/>
              </a:solidFill>
              <a:latin typeface="Arial" charset="0"/>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ar-JO" b="1" dirty="0">
                <a:latin typeface="Arial" charset="0"/>
              </a:rPr>
              <a:t>بالتأكيد قد تنازلنا</a:t>
            </a:r>
            <a:endParaRPr lang="en-US" b="1" dirty="0">
              <a:latin typeface="Arial" charset="0"/>
            </a:endParaRPr>
          </a:p>
        </p:txBody>
      </p:sp>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914400" y="228600"/>
            <a:ext cx="8229600" cy="838200"/>
          </a:xfrm>
        </p:spPr>
        <p:txBody>
          <a:bodyPr/>
          <a:lstStyle/>
          <a:p>
            <a:pPr eaLnBrk="1" hangingPunct="1"/>
            <a:r>
              <a:rPr lang="ar-JO" sz="5400" b="1" i="1" dirty="0">
                <a:solidFill>
                  <a:srgbClr val="00FABE"/>
                </a:solidFill>
                <a:latin typeface="Arial" charset="0"/>
              </a:rPr>
              <a:t>التنازل يستمر</a:t>
            </a:r>
            <a:endParaRPr lang="en-US" sz="5400" b="1" dirty="0">
              <a:solidFill>
                <a:srgbClr val="00FABE"/>
              </a:solidFill>
              <a:latin typeface="Arial" charset="0"/>
            </a:endParaRPr>
          </a:p>
        </p:txBody>
      </p:sp>
      <p:pic>
        <p:nvPicPr>
          <p:cNvPr id="323586" name="Picture 3" descr="evolution of 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05000"/>
            <a:ext cx="9144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9213" y="2060575"/>
            <a:ext cx="3443287" cy="360363"/>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آمن بالتطور إن اردت</a:t>
            </a:r>
            <a:endParaRPr kumimoji="0" lang="en-US" sz="1600" b="1" i="1"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uk-UA" sz="1600" b="1" i="1"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a:t>
            </a:r>
            <a:r>
              <a:rPr kumimoji="0" lang="en-US" sz="1600" b="1" i="1" u="none" strike="noStrike" kern="1200" cap="none" spc="0" normalizeH="0" baseline="0" noProof="0" dirty="0" err="1">
                <a:ln>
                  <a:noFill/>
                </a:ln>
                <a:solidFill>
                  <a:srgbClr val="2D2DB9">
                    <a:lumMod val="75000"/>
                  </a:srgbClr>
                </a:solidFill>
                <a:effectLst/>
                <a:uLnTx/>
                <a:uFillTx/>
                <a:latin typeface="Arial" charset="0"/>
                <a:ea typeface="ＭＳ Ｐゴシック" charset="0"/>
                <a:cs typeface="Arial"/>
              </a:rPr>
              <a:t>cuz</a:t>
            </a:r>
            <a:r>
              <a:rPr kumimoji="0" lang="en-US" sz="1600" b="1" i="1"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 your </a:t>
            </a:r>
            <a:r>
              <a:rPr kumimoji="0" lang="ru-RU" sz="1600" b="1" i="1"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a:t>
            </a:r>
            <a:r>
              <a:rPr kumimoji="0" lang="en-US" sz="1600" b="1" i="1"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uncle</a:t>
            </a:r>
            <a:r>
              <a:rPr kumimoji="0" lang="ru-RU" sz="1600" b="1" i="1"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a:t>
            </a:r>
            <a:r>
              <a:rPr kumimoji="0" lang="en-US" sz="1600" b="1" i="1"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 is behind you all the way!</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b="1"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5635" name="Text Box 14"/>
          <p:cNvSpPr txBox="1">
            <a:spLocks noChangeArrowheads="1"/>
          </p:cNvSpPr>
          <p:nvPr/>
        </p:nvSpPr>
        <p:spPr bwMode="auto">
          <a:xfrm>
            <a:off x="8301911" y="76200"/>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لقد تحول من كونه أحد أكبر الإكتشافات في القرن العشرين إلى أكبر إحراج علمي له. تم العثور على بقايا سلف بشري يدعى يوانثروبوس داوسوني خلال 1911-1915 في بلتداون ، ساسكس.</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hlinkClick r:id="rId3"/>
              </a:rPr>
              <a:t>www.bbc.co.uk</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 تشرين ثاني 2003</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27683" name="Picture 4" descr="piltdow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5"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effectLst>
                  <a:outerShdw blurRad="38100" dist="38100" dir="2700000" algn="tl">
                    <a:srgbClr val="000000"/>
                  </a:outerShdw>
                </a:effectLst>
              </a:rPr>
              <a:t>رجل نبراسكا (1922)</a:t>
            </a:r>
            <a:endParaRPr lang="en-US" dirty="0">
              <a:solidFill>
                <a:schemeClr val="bg1"/>
              </a:solidFill>
            </a:endParaRPr>
          </a:p>
        </p:txBody>
      </p:sp>
      <p:pic>
        <p:nvPicPr>
          <p:cNvPr id="329730" name="Picture 3" descr="NEANDERTH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2"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انظروا هنا ، شخص ما دنّس قبر العم باك</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b="1" dirty="0">
                <a:solidFill>
                  <a:schemeClr val="bg1"/>
                </a:solidFill>
              </a:rPr>
              <a:t>رجل نياندرتال (1860)</a:t>
            </a:r>
            <a:endParaRPr lang="en-US" b="1" dirty="0">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r" eaLnBrk="1" hangingPunct="1"/>
            <a:r>
              <a:rPr lang="ar-JO" dirty="0">
                <a:solidFill>
                  <a:schemeClr val="bg1"/>
                </a:solidFill>
              </a:rPr>
              <a:t>* منحني </a:t>
            </a:r>
          </a:p>
          <a:p>
            <a:pPr marL="268288" indent="-268288" algn="r" eaLnBrk="1" hangingPunct="1"/>
            <a:r>
              <a:rPr lang="ar-JO" dirty="0">
                <a:solidFill>
                  <a:schemeClr val="bg1"/>
                </a:solidFill>
              </a:rPr>
              <a:t>* الجماجم المسطحة </a:t>
            </a:r>
          </a:p>
          <a:p>
            <a:pPr marL="268288" indent="-268288" algn="r" eaLnBrk="1" hangingPunct="1"/>
            <a:r>
              <a:rPr lang="ar-JO" dirty="0">
                <a:solidFill>
                  <a:schemeClr val="bg1"/>
                </a:solidFill>
              </a:rPr>
              <a:t>* بعد عام 1908 أظهر رودولف فيرشو أنه فرنسي مصاب بالتهاب المفاصل </a:t>
            </a:r>
          </a:p>
          <a:p>
            <a:pPr marL="268288" indent="-268288" algn="r" eaLnBrk="1" hangingPunct="1"/>
            <a:r>
              <a:rPr lang="ar-JO" dirty="0">
                <a:solidFill>
                  <a:schemeClr val="bg1"/>
                </a:solidFill>
              </a:rPr>
              <a:t>* مشى آخرون منتصبين </a:t>
            </a:r>
          </a:p>
          <a:p>
            <a:pPr marL="268288" indent="-268288" algn="r" eaLnBrk="1" hangingPunct="1"/>
            <a:r>
              <a:rPr lang="ar-JO" dirty="0">
                <a:solidFill>
                  <a:schemeClr val="bg1"/>
                </a:solidFill>
              </a:rPr>
              <a:t>* تؤكد الأشعة السينية أنهم بشر يعانون من الكساح (بسبب نقص فيتامين د)</a:t>
            </a:r>
            <a:endParaRPr lang="en-US" b="1" dirty="0">
              <a:solidFill>
                <a:schemeClr val="bg1"/>
              </a:solidFill>
              <a:latin typeface="Arial" charset="0"/>
            </a:endParaRPr>
          </a:p>
        </p:txBody>
      </p:sp>
      <p:pic>
        <p:nvPicPr>
          <p:cNvPr id="331779" name="Picture 4" descr="cavetr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81"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altLang="ja-JP" sz="4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أحب لوسي (1973)</a:t>
            </a:r>
            <a:endParaRPr lang="en-US" b="1" dirty="0">
              <a:solidFill>
                <a:schemeClr val="bg1"/>
              </a:solidFill>
              <a:latin typeface="Arial" panose="020B0604020202020204" pitchFamily="34" charset="0"/>
              <a:cs typeface="Arial" panose="020B0604020202020204" pitchFamily="34" charset="0"/>
            </a:endParaRPr>
          </a:p>
        </p:txBody>
      </p:sp>
      <p:sp>
        <p:nvSpPr>
          <p:cNvPr id="333826" name="Rectangle 3"/>
          <p:cNvSpPr>
            <a:spLocks noGrp="1" noChangeArrowheads="1"/>
          </p:cNvSpPr>
          <p:nvPr>
            <p:ph type="subTitle" idx="1"/>
          </p:nvPr>
        </p:nvSpPr>
        <p:spPr>
          <a:xfrm>
            <a:off x="4343400" y="1752600"/>
            <a:ext cx="4800600" cy="1143000"/>
          </a:xfrm>
        </p:spPr>
        <p:txBody>
          <a:bodyPr/>
          <a:lstStyle/>
          <a:p>
            <a:pPr algn="r" eaLnBrk="1" hangingPunct="1"/>
            <a:r>
              <a:rPr lang="ar-JO" sz="2800" b="1" dirty="0">
                <a:solidFill>
                  <a:schemeClr val="bg1"/>
                </a:solidFill>
                <a:latin typeface="Arial" panose="020B0604020202020204" pitchFamily="34" charset="0"/>
                <a:cs typeface="Arial" panose="020B0604020202020204" pitchFamily="34" charset="0"/>
              </a:rPr>
              <a:t>أسترالوبيثكس أفارينسيس (الملقب لوسي)</a:t>
            </a:r>
            <a:endParaRPr lang="en-US" sz="2800" b="1" dirty="0">
              <a:solidFill>
                <a:schemeClr val="bg1"/>
              </a:solidFill>
              <a:latin typeface="Arial" panose="020B0604020202020204" pitchFamily="34" charset="0"/>
              <a:cs typeface="Arial" panose="020B0604020202020204" pitchFamily="34" charset="0"/>
            </a:endParaRPr>
          </a:p>
        </p:txBody>
      </p:sp>
      <p:pic>
        <p:nvPicPr>
          <p:cNvPr id="333827" name="Picture 4" descr="afarensi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كانت هناك حاجة إلى مفصل الركبة لإثبات أن لوسي تسير في وضع مستقيم فاستخدموا مفصلًا وجد على ارتفاع أكثر من 60 مترًا في الطبقات وأكثر من ثلاثة كيلومترات!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3829"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5724128" y="81768"/>
            <a:ext cx="3401376" cy="3871267"/>
          </a:xfrm>
        </p:spPr>
        <p:txBody>
          <a:bodyPr/>
          <a:lstStyle/>
          <a:p>
            <a:r>
              <a:rPr lang="ar-JO" b="1" dirty="0">
                <a:latin typeface="Arial" panose="020B0604020202020204" pitchFamily="34" charset="0"/>
                <a:cs typeface="Arial" panose="020B0604020202020204" pitchFamily="34" charset="0"/>
              </a:rPr>
              <a:t>لماذا يريد الله أن يخلص الخطاة ؟</a:t>
            </a:r>
            <a:endParaRPr lang="en-US" b="1"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8496" y="3817590"/>
            <a:ext cx="9144000" cy="23181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محبة الله</a:t>
            </a:r>
          </a:p>
          <a:p>
            <a:pPr lvl="0" algn="r" defTabSz="914400">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نعمة الله</a:t>
            </a:r>
          </a:p>
          <a:p>
            <a:pPr lvl="0" algn="r" defTabSz="914400">
              <a:defRPr/>
            </a:pPr>
            <a:endPar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578850" y="64195"/>
            <a:ext cx="530915"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Box 6">
            <a:extLst>
              <a:ext uri="{FF2B5EF4-FFF2-40B4-BE49-F238E27FC236}">
                <a16:creationId xmlns:a16="http://schemas.microsoft.com/office/drawing/2014/main" id="{B6FE1F59-59CB-C047-A515-422C8D477D39}"/>
              </a:ext>
            </a:extLst>
          </p:cNvPr>
          <p:cNvSpPr txBox="1"/>
          <p:nvPr/>
        </p:nvSpPr>
        <p:spPr>
          <a:xfrm>
            <a:off x="1551398" y="6485655"/>
            <a:ext cx="7488566"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Times New Roman" charset="0"/>
                <a:cs typeface="Times New Roman" charset="0"/>
              </a:rPr>
              <a:t>مقتبس من تشارلز رايري، اللاهوت الأساسي، 319</a:t>
            </a:r>
          </a:p>
        </p:txBody>
      </p:sp>
    </p:spTree>
    <p:extLst>
      <p:ext uri="{BB962C8B-B14F-4D97-AF65-F5344CB8AC3E}">
        <p14:creationId xmlns:p14="http://schemas.microsoft.com/office/powerpoint/2010/main" val="229535602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b="1" dirty="0">
                <a:solidFill>
                  <a:schemeClr val="bg1"/>
                </a:solidFill>
                <a:effectLst>
                  <a:outerShdw blurRad="38100" dist="38100" dir="2700000" algn="tl">
                    <a:srgbClr val="000000"/>
                  </a:outerShdw>
                </a:effectLst>
              </a:rPr>
              <a:t>كل الآخرين مرفوضين</a:t>
            </a:r>
            <a:endParaRPr lang="en-US" sz="4000" b="1"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b="1" dirty="0">
                <a:solidFill>
                  <a:schemeClr val="bg1"/>
                </a:solidFill>
                <a:latin typeface="Arial" charset="0"/>
              </a:rPr>
              <a:t>= </a:t>
            </a:r>
            <a:r>
              <a:rPr lang="ar-JO" sz="2800" b="1" dirty="0">
                <a:solidFill>
                  <a:schemeClr val="bg1"/>
                </a:solidFill>
                <a:latin typeface="Arial" charset="0"/>
              </a:rPr>
              <a:t>إنسان الغابة</a:t>
            </a:r>
            <a:endParaRPr lang="en-US" sz="2800" b="1" dirty="0">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رامابيثكس</a:t>
            </a: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قرد بعمر ستة أشهر</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رجل أورس</a:t>
            </a: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قرد</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أسترالوبيثكس (1924)</a:t>
            </a: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قرد عظيم</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رجل جافا</a:t>
            </a: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قرد</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رجل بيكنغ</a:t>
            </a: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أوروبي معاصر</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رجل كرو-ماغنون</a:t>
            </a: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35886" name="Picture 15" descr="heneghan_ramapithec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301911" y="4445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cstate="print">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rPr>
              <a:t>人类进化史</a:t>
            </a:r>
            <a:endParaRPr kumimoji="0" 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rPr>
              <a:t>كتلة ناعمة كروية من الهريسة الضعيفة</a:t>
            </a:r>
            <a:endParaRPr kumimoji="0" lang="en-US"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endParaRP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rPr>
              <a:t>كتلة ناعمة كروية من الهريسة الضعيفة</a:t>
            </a:r>
            <a:endParaRPr kumimoji="0" lang="en-US"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endParaRP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rPr>
              <a:t>الرئيسيات المبكرة</a:t>
            </a:r>
            <a:endParaRPr kumimoji="0" lang="en-US"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endParaRP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rPr>
              <a:t>الإنسان المنتصب</a:t>
            </a:r>
            <a:endParaRPr kumimoji="0" lang="en-US"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endParaRP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rPr>
              <a:t>إنسان العصر الحجري العاقل</a:t>
            </a:r>
            <a:endParaRPr kumimoji="0" lang="en-US"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endParaRP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rPr>
              <a:t>تطور الإنسان العاقل</a:t>
            </a:r>
            <a:endParaRPr kumimoji="0" lang="en-US" sz="1600" b="1" i="0" u="none" strike="noStrike" kern="1200" cap="none" spc="0" normalizeH="0" baseline="0" noProof="0" dirty="0">
              <a:ln>
                <a:noFill/>
              </a:ln>
              <a:solidFill>
                <a:srgbClr val="000000"/>
              </a:solidFill>
              <a:effectLst/>
              <a:uLnTx/>
              <a:uFillTx/>
              <a:latin typeface="Futura Condensed" charset="0"/>
              <a:ea typeface="ＭＳ Ｐゴシック" charset="0"/>
              <a:cs typeface="Futura Condensed" charset="0"/>
            </a:endParaRP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prstClr val="white"/>
                </a:solidFill>
                <a:effectLst/>
                <a:uLnTx/>
                <a:uFillTx/>
                <a:latin typeface="Futura Condensed" charset="0"/>
                <a:ea typeface="ＭＳ Ｐゴシック" charset="0"/>
                <a:cs typeface="Futura Condensed" charset="0"/>
              </a:rPr>
              <a:t>تطور الإنسان</a:t>
            </a:r>
            <a:endParaRPr kumimoji="0" lang="en-US" sz="6600" b="1" i="0" u="none" strike="noStrike" kern="1200" cap="none" spc="0" normalizeH="0" baseline="0" noProof="0" dirty="0">
              <a:ln>
                <a:noFill/>
              </a:ln>
              <a:solidFill>
                <a:prstClr val="white"/>
              </a:solidFill>
              <a:effectLst/>
              <a:uLnTx/>
              <a:uFillTx/>
              <a:latin typeface="Futura Condensed" charset="0"/>
              <a:ea typeface="ＭＳ Ｐゴシック" charset="0"/>
              <a:cs typeface="Futura Condensed" charset="0"/>
            </a:endParaRP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OTS 77d</a:t>
            </a:r>
          </a:p>
        </p:txBody>
      </p:sp>
    </p:spTree>
    <p:extLst>
      <p:ext uri="{BB962C8B-B14F-4D97-AF65-F5344CB8AC3E}">
        <p14:creationId xmlns:p14="http://schemas.microsoft.com/office/powerpoint/2010/main" val="3412007212"/>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ar-JO" sz="6000" b="1" i="1" dirty="0">
                <a:solidFill>
                  <a:schemeClr val="bg1"/>
                </a:solidFill>
                <a:latin typeface="Arial" charset="0"/>
              </a:rPr>
              <a:t>المشاكل اللاهوتية حول      التطور الإيماني</a:t>
            </a:r>
            <a:endParaRPr lang="en-US" dirty="0">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eaLnBrk="1" hangingPunct="1"/>
            <a:r>
              <a:rPr lang="ar-JO" b="1" i="1" dirty="0">
                <a:solidFill>
                  <a:schemeClr val="bg1"/>
                </a:solidFill>
              </a:rPr>
              <a:t>مثل ثقب الأوزون الضخم هذا (2000) ، أعتقد أن التطور الإيماني به بعض الثغرات اللاهوتية التي يجب معالجتها </a:t>
            </a:r>
            <a:endParaRPr lang="en-US" b="1" i="1" dirty="0">
              <a:solidFill>
                <a:schemeClr val="bg1"/>
              </a:solidFill>
              <a:latin typeface="Arial" charset="0"/>
            </a:endParaRPr>
          </a:p>
        </p:txBody>
      </p:sp>
      <p:pic>
        <p:nvPicPr>
          <p:cNvPr id="340995"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7"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70و</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ar-JO" sz="4800" b="1" i="1" dirty="0">
                <a:solidFill>
                  <a:schemeClr val="bg1"/>
                </a:solidFill>
                <a:latin typeface="Arial" panose="020B0604020202020204" pitchFamily="34" charset="0"/>
                <a:cs typeface="Arial" panose="020B0604020202020204" pitchFamily="34" charset="0"/>
              </a:rPr>
              <a:t>قصة الخليقة</a:t>
            </a:r>
            <a:endParaRPr lang="en-US" sz="4800" b="1" dirty="0">
              <a:solidFill>
                <a:schemeClr val="bg1"/>
              </a:solidFill>
              <a:latin typeface="Arial" panose="020B0604020202020204" pitchFamily="34" charset="0"/>
              <a:cs typeface="Arial" panose="020B0604020202020204" pitchFamily="34"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سفر التكوين 1-2 هو وصف مباشر للخلق لا يلمح حتى إلى التطور</a:t>
            </a:r>
            <a:endParaRPr lang="en-US" sz="3600" b="1" dirty="0">
              <a:solidFill>
                <a:schemeClr val="bg1"/>
              </a:solidFill>
              <a:latin typeface="Arial" panose="020B0604020202020204" pitchFamily="34" charset="0"/>
              <a:ea typeface="+mn-ea"/>
              <a:cs typeface="Arial" panose="020B0604020202020204" pitchFamily="34" charset="0"/>
            </a:endParaRPr>
          </a:p>
        </p:txBody>
      </p:sp>
      <p:pic>
        <p:nvPicPr>
          <p:cNvPr id="343044"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مشاكل لاهوتية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46"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70و</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47" name="Text Box 14"/>
          <p:cNvSpPr txBox="1">
            <a:spLocks noChangeArrowheads="1"/>
          </p:cNvSpPr>
          <p:nvPr/>
        </p:nvSpPr>
        <p:spPr bwMode="auto">
          <a:xfrm>
            <a:off x="8521212" y="404813"/>
            <a:ext cx="5100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i="1" dirty="0">
                <a:solidFill>
                  <a:schemeClr val="bg1"/>
                </a:solidFill>
                <a:latin typeface="Arial" panose="020B0604020202020204" pitchFamily="34" charset="0"/>
                <a:cs typeface="Arial" panose="020B0604020202020204" pitchFamily="34" charset="0"/>
              </a:rPr>
              <a:t>متى يبدأ اليوم</a:t>
            </a:r>
            <a:endParaRPr lang="en-US" altLang="zh-CN" sz="4000"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الروماني</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اليهودي</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12ص</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6ص</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12ظ</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6م</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12ص</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6ص</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12ظ</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6م</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1</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1</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2</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2</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6م</a:t>
            </a:r>
            <a:endParaRPr kumimoji="0" lang="en-US" altLang="zh-CN"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مساء</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صباح</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يوماً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واحداً</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مساء</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صباح</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يوماً</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ثانياً</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7769" name="Picture 27" descr="makes_eat_tim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4">
                                            <p:txEl>
                                              <p:pRg st="1" end="1"/>
                                            </p:txEl>
                                          </p:spTgt>
                                        </p:tgtEl>
                                        <p:attrNameLst>
                                          <p:attrName>style.visibility</p:attrName>
                                        </p:attrNameLst>
                                      </p:cBhvr>
                                      <p:to>
                                        <p:strVal val="visible"/>
                                      </p:to>
                                    </p:set>
                                    <p:animEffect transition="in" filter="dissolve">
                                      <p:cBhvr>
                                        <p:cTn id="46" dur="500"/>
                                        <p:tgtEl>
                                          <p:spTgt spid="149524">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5">
                                            <p:txEl>
                                              <p:pRg st="0" end="0"/>
                                            </p:txEl>
                                          </p:spTgt>
                                        </p:tgtEl>
                                        <p:attrNameLst>
                                          <p:attrName>style.visibility</p:attrName>
                                        </p:attrNameLst>
                                      </p:cBhvr>
                                      <p:to>
                                        <p:strVal val="visible"/>
                                      </p:to>
                                    </p:set>
                                    <p:animEffect transition="in" filter="dissolve">
                                      <p:cBhvr>
                                        <p:cTn id="51" dur="500"/>
                                        <p:tgtEl>
                                          <p:spTgt spid="1495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5">
                                            <p:txEl>
                                              <p:pRg st="1" end="1"/>
                                            </p:txEl>
                                          </p:spTgt>
                                        </p:tgtEl>
                                        <p:attrNameLst>
                                          <p:attrName>style.visibility</p:attrName>
                                        </p:attrNameLst>
                                      </p:cBhvr>
                                      <p:to>
                                        <p:strVal val="visible"/>
                                      </p:to>
                                    </p:set>
                                    <p:animEffect transition="in" filter="dissolve">
                                      <p:cBhvr>
                                        <p:cTn id="56" dur="500"/>
                                        <p:tgtEl>
                                          <p:spTgt spid="149525">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6">
                                            <p:txEl>
                                              <p:pRg st="0" end="0"/>
                                            </p:txEl>
                                          </p:spTgt>
                                        </p:tgtEl>
                                        <p:attrNameLst>
                                          <p:attrName>style.visibility</p:attrName>
                                        </p:attrNameLst>
                                      </p:cBhvr>
                                      <p:to>
                                        <p:strVal val="visible"/>
                                      </p:to>
                                    </p:set>
                                    <p:animEffect transition="in" filter="dissolve">
                                      <p:cBhvr>
                                        <p:cTn id="61" dur="500"/>
                                        <p:tgtEl>
                                          <p:spTgt spid="1495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9526">
                                            <p:txEl>
                                              <p:pRg st="1" end="1"/>
                                            </p:txEl>
                                          </p:spTgt>
                                        </p:tgtEl>
                                        <p:attrNameLst>
                                          <p:attrName>style.visibility</p:attrName>
                                        </p:attrNameLst>
                                      </p:cBhvr>
                                      <p:to>
                                        <p:strVal val="visible"/>
                                      </p:to>
                                    </p:set>
                                    <p:animEffect transition="in" filter="dissolve">
                                      <p:cBhvr>
                                        <p:cTn id="66" dur="500"/>
                                        <p:tgtEl>
                                          <p:spTgt spid="149526">
                                            <p:txEl>
                                              <p:pRg st="1" end="1"/>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9527">
                                            <p:txEl>
                                              <p:pRg st="0" end="0"/>
                                            </p:txEl>
                                          </p:spTgt>
                                        </p:tgtEl>
                                        <p:attrNameLst>
                                          <p:attrName>style.visibility</p:attrName>
                                        </p:attrNameLst>
                                      </p:cBhvr>
                                      <p:to>
                                        <p:strVal val="visible"/>
                                      </p:to>
                                    </p:set>
                                    <p:animEffect transition="in" filter="dissolve">
                                      <p:cBhvr>
                                        <p:cTn id="71" dur="500"/>
                                        <p:tgtEl>
                                          <p:spTgt spid="14952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49527">
                                            <p:txEl>
                                              <p:pRg st="1" end="1"/>
                                            </p:txEl>
                                          </p:spTgt>
                                        </p:tgtEl>
                                        <p:attrNameLst>
                                          <p:attrName>style.visibility</p:attrName>
                                        </p:attrNameLst>
                                      </p:cBhvr>
                                      <p:to>
                                        <p:strVal val="visible"/>
                                      </p:to>
                                    </p:set>
                                    <p:animEffect transition="in" filter="dissolve">
                                      <p:cBhvr>
                                        <p:cTn id="76" dur="500"/>
                                        <p:tgtEl>
                                          <p:spTgt spid="149527">
                                            <p:txEl>
                                              <p:pRg st="1" end="1"/>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49528">
                                            <p:txEl>
                                              <p:pRg st="0" end="0"/>
                                            </p:txEl>
                                          </p:spTgt>
                                        </p:tgtEl>
                                        <p:attrNameLst>
                                          <p:attrName>style.visibility</p:attrName>
                                        </p:attrNameLst>
                                      </p:cBhvr>
                                      <p:to>
                                        <p:strVal val="visible"/>
                                      </p:to>
                                    </p:set>
                                    <p:animEffect transition="in" filter="dissolve">
                                      <p:cBhvr>
                                        <p:cTn id="81" dur="500"/>
                                        <p:tgtEl>
                                          <p:spTgt spid="1495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9528">
                                            <p:txEl>
                                              <p:pRg st="1" end="1"/>
                                            </p:txEl>
                                          </p:spTgt>
                                        </p:tgtEl>
                                        <p:attrNameLst>
                                          <p:attrName>style.visibility</p:attrName>
                                        </p:attrNameLst>
                                      </p:cBhvr>
                                      <p:to>
                                        <p:strVal val="visible"/>
                                      </p:to>
                                    </p:set>
                                    <p:animEffect transition="in" filter="dissolve">
                                      <p:cBhvr>
                                        <p:cTn id="86" dur="500"/>
                                        <p:tgtEl>
                                          <p:spTgt spid="149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ar-JO" sz="4000" b="1" dirty="0">
                <a:solidFill>
                  <a:srgbClr val="FFFFFF"/>
                </a:solidFill>
                <a:ea typeface="+mj-ea"/>
              </a:rPr>
              <a:t>هل تكوين 1 – 11 حقيقة تاريخية ؟</a:t>
            </a:r>
            <a:endParaRPr lang="en-US" sz="4000" b="1" dirty="0">
              <a:solidFill>
                <a:srgbClr val="FFFFFF"/>
              </a:solidFill>
              <a:ea typeface="+mj-ea"/>
            </a:endParaRP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58</a:t>
            </a: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cstate="print">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1. </a:t>
            </a:r>
            <a:r>
              <a:rPr kumimoji="0" lang="ar-JO"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الأساطير لا تعلم حقائق عميقة أفضل </a:t>
            </a: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من التاريخ .</a:t>
            </a:r>
            <a:endPar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2. النهج غير التاريخي </a:t>
            </a:r>
            <a:r>
              <a:rPr kumimoji="0" lang="ar-JO"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موضوعي </a:t>
            </a: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جداً .</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3. تكوين 1 – 11 يمتلك </a:t>
            </a:r>
            <a:r>
              <a:rPr kumimoji="0" lang="ar-JO"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معلومات حيوية </a:t>
            </a: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وغير معروفة بخلافه . </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4. تكوين 1 – 11 يتفق مع </a:t>
            </a:r>
            <a:r>
              <a:rPr kumimoji="0" lang="ar-JO"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الحجة</a:t>
            </a: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الكتابية عن الإختيار .</a:t>
            </a:r>
            <a:endPar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5. الأحداث </a:t>
            </a:r>
            <a:r>
              <a:rPr kumimoji="0" lang="ar-JO"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تتقدم تاريخياً</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6. يؤكد </a:t>
            </a:r>
            <a:r>
              <a:rPr kumimoji="0" lang="ar-JO"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العلم</a:t>
            </a: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أن تكوين 1 – 11 هو سجل تاريخي .</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7. قال </a:t>
            </a:r>
            <a:r>
              <a:rPr kumimoji="0" lang="ar-JO"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المسيح</a:t>
            </a: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أن الأحداث تاريخية (مت 19 : 4 – 6)</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pic>
        <p:nvPicPr>
          <p:cNvPr id="347141" name="Picture 7" descr="foo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مشاكل لاهوتية</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7143" name="Text Box 14"/>
          <p:cNvSpPr txBox="1">
            <a:spLocks noChangeArrowheads="1"/>
          </p:cNvSpPr>
          <p:nvPr/>
        </p:nvSpPr>
        <p:spPr bwMode="auto">
          <a:xfrm>
            <a:off x="8436253" y="404813"/>
            <a:ext cx="5950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357">
                                            <p:txEl>
                                              <p:pRg st="2" end="2"/>
                                            </p:txEl>
                                          </p:spTgt>
                                        </p:tgtEl>
                                        <p:attrNameLst>
                                          <p:attrName>style.visibility</p:attrName>
                                        </p:attrNameLst>
                                      </p:cBhvr>
                                      <p:to>
                                        <p:strVal val="visible"/>
                                      </p:to>
                                    </p:set>
                                    <p:animEffect transition="in" filter="dissolve">
                                      <p:cBhvr>
                                        <p:cTn id="16" dur="500"/>
                                        <p:tgtEl>
                                          <p:spTgt spid="10035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0357">
                                            <p:txEl>
                                              <p:pRg st="3" end="3"/>
                                            </p:txEl>
                                          </p:spTgt>
                                        </p:tgtEl>
                                        <p:attrNameLst>
                                          <p:attrName>style.visibility</p:attrName>
                                        </p:attrNameLst>
                                      </p:cBhvr>
                                      <p:to>
                                        <p:strVal val="visible"/>
                                      </p:to>
                                    </p:set>
                                    <p:animEffect transition="in" filter="dissolve">
                                      <p:cBhvr>
                                        <p:cTn id="19" dur="500"/>
                                        <p:tgtEl>
                                          <p:spTgt spid="10035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0357">
                                            <p:txEl>
                                              <p:pRg st="4" end="4"/>
                                            </p:txEl>
                                          </p:spTgt>
                                        </p:tgtEl>
                                        <p:attrNameLst>
                                          <p:attrName>style.visibility</p:attrName>
                                        </p:attrNameLst>
                                      </p:cBhvr>
                                      <p:to>
                                        <p:strVal val="visible"/>
                                      </p:to>
                                    </p:set>
                                    <p:animEffect transition="in" filter="dissolve">
                                      <p:cBhvr>
                                        <p:cTn id="22" dur="500"/>
                                        <p:tgtEl>
                                          <p:spTgt spid="10035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357">
                                            <p:txEl>
                                              <p:pRg st="5" end="5"/>
                                            </p:txEl>
                                          </p:spTgt>
                                        </p:tgtEl>
                                        <p:attrNameLst>
                                          <p:attrName>style.visibility</p:attrName>
                                        </p:attrNameLst>
                                      </p:cBhvr>
                                      <p:to>
                                        <p:strVal val="visible"/>
                                      </p:to>
                                    </p:set>
                                    <p:animEffect transition="in" filter="dissolve">
                                      <p:cBhvr>
                                        <p:cTn id="25" dur="500"/>
                                        <p:tgtEl>
                                          <p:spTgt spid="10035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0357">
                                            <p:txEl>
                                              <p:pRg st="6" end="6"/>
                                            </p:txEl>
                                          </p:spTgt>
                                        </p:tgtEl>
                                        <p:attrNameLst>
                                          <p:attrName>style.visibility</p:attrName>
                                        </p:attrNameLst>
                                      </p:cBhvr>
                                      <p:to>
                                        <p:strVal val="visible"/>
                                      </p:to>
                                    </p:set>
                                    <p:animEffect transition="in" filter="dissolve">
                                      <p:cBhvr>
                                        <p:cTn id="28"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السقوط وأصل الشر الأخلاقي</a:t>
            </a:r>
            <a:endParaRPr lang="en-US" dirty="0">
              <a:solidFill>
                <a:schemeClr val="bg1"/>
              </a:solidFill>
              <a:latin typeface="Arial" panose="020B0604020202020204" pitchFamily="34" charset="0"/>
              <a:cs typeface="Arial" panose="020B0604020202020204" pitchFamily="34"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algn="r" rtl="1" eaLnBrk="1" hangingPunct="1">
              <a:buFontTx/>
              <a:buChar char="•"/>
            </a:pPr>
            <a:r>
              <a:rPr lang="ar-JO" sz="2800" b="1" dirty="0">
                <a:solidFill>
                  <a:schemeClr val="bg1"/>
                </a:solidFill>
                <a:latin typeface="Arial" panose="020B0604020202020204" pitchFamily="34" charset="0"/>
                <a:cs typeface="Arial" panose="020B0604020202020204" pitchFamily="34" charset="0"/>
              </a:rPr>
              <a:t>قصة آدم وحواء هي قصة رمزية شعرية وقوية لخطة الله لدخول الطبيعة الروحية (الروح) والقانون الأخلاقي إلى البشرية (كولينز ، 207)</a:t>
            </a:r>
            <a:endParaRPr lang="en-US" sz="2800" b="1" dirty="0">
              <a:solidFill>
                <a:schemeClr val="bg1"/>
              </a:solidFill>
              <a:latin typeface="Arial" panose="020B0604020202020204" pitchFamily="34" charset="0"/>
              <a:cs typeface="Arial" panose="020B0604020202020204" pitchFamily="34" charset="0"/>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61665"/>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مشاكل لاهوتية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9190"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70و</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9191"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ar-JO" b="1" dirty="0">
                <a:solidFill>
                  <a:schemeClr val="bg1"/>
                </a:solidFill>
                <a:latin typeface="Arial" charset="0"/>
              </a:rPr>
              <a:t>آدم مقابل المسيح</a:t>
            </a:r>
            <a:endParaRPr lang="en-US" dirty="0">
              <a:latin typeface="Arial" charset="0"/>
            </a:endParaRPr>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83" name="Text Box 7"/>
          <p:cNvSpPr txBox="1">
            <a:spLocks noChangeArrowheads="1"/>
          </p:cNvSpPr>
          <p:nvPr/>
        </p:nvSpPr>
        <p:spPr bwMode="auto">
          <a:xfrm>
            <a:off x="2819400" y="28956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رو 5 : 12 – 14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2584" name="Text Box 8"/>
          <p:cNvSpPr txBox="1">
            <a:spLocks noChangeArrowheads="1"/>
          </p:cNvSpPr>
          <p:nvPr/>
        </p:nvSpPr>
        <p:spPr bwMode="auto">
          <a:xfrm>
            <a:off x="2819400" y="34290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كو 15 : 22</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2585" name="Text Box 9"/>
          <p:cNvSpPr txBox="1">
            <a:spLocks noChangeArrowheads="1"/>
          </p:cNvSpPr>
          <p:nvPr/>
        </p:nvSpPr>
        <p:spPr bwMode="auto">
          <a:xfrm>
            <a:off x="2819400" y="39624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كو 15 : 45 – 49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51240" name="Picture 10"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4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70و</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1242"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3.ب.</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ar-JO" b="1" i="1" dirty="0">
                <a:solidFill>
                  <a:schemeClr val="bg1"/>
                </a:solidFill>
                <a:latin typeface="Arial" panose="020B0604020202020204" pitchFamily="34" charset="0"/>
                <a:cs typeface="Arial" panose="020B0604020202020204" pitchFamily="34" charset="0"/>
              </a:rPr>
              <a:t>أصل الإنسان</a:t>
            </a:r>
            <a:endParaRPr lang="en-US" dirty="0">
              <a:solidFill>
                <a:schemeClr val="bg1"/>
              </a:solidFill>
              <a:latin typeface="Arial" panose="020B0604020202020204" pitchFamily="34" charset="0"/>
              <a:cs typeface="Arial" panose="020B0604020202020204" pitchFamily="34" charset="0"/>
            </a:endParaRPr>
          </a:p>
        </p:txBody>
      </p:sp>
      <p:pic>
        <p:nvPicPr>
          <p:cNvPr id="104451" name="Picture 3" descr="evolu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مشاكل لاهوتية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Text Box 6"/>
          <p:cNvSpPr txBox="1">
            <a:spLocks noChangeArrowheads="1"/>
          </p:cNvSpPr>
          <p:nvPr/>
        </p:nvSpPr>
        <p:spPr bwMode="auto">
          <a:xfrm>
            <a:off x="3352800" y="3124200"/>
            <a:ext cx="87075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104455" name="Text Box 7"/>
          <p:cNvSpPr txBox="1">
            <a:spLocks noChangeArrowheads="1"/>
          </p:cNvSpPr>
          <p:nvPr/>
        </p:nvSpPr>
        <p:spPr bwMode="auto">
          <a:xfrm>
            <a:off x="4071934" y="1600200"/>
            <a:ext cx="5072066"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6538" marR="0" lvl="0" indent="-236538"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خلق من الطين (تك 2: 7, مت 19: 4)</a:t>
            </a:r>
          </a:p>
          <a:p>
            <a:pPr marL="236538" marR="0" lvl="0" indent="-236538"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صورة الله (تك 1: 26-27) ليس القرود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36538" marR="0" lvl="0" indent="-236538"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حواء أم كل حي (تك 3: 20,.</a:t>
            </a:r>
            <a:b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 7: 26)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36538" marR="0" lvl="0" indent="-236538"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الجميع أخطأوا في آدم (رو 5 : 12)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2263"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70و</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2264" name="Text Box 14"/>
          <p:cNvSpPr txBox="1">
            <a:spLocks noChangeArrowheads="1"/>
          </p:cNvSpPr>
          <p:nvPr/>
        </p:nvSpPr>
        <p:spPr bwMode="auto">
          <a:xfrm>
            <a:off x="8303205" y="404813"/>
            <a:ext cx="7280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pPr algn="r"/>
            <a:r>
              <a:rPr lang="ar-JO" sz="4000" b="1" i="1" dirty="0">
                <a:solidFill>
                  <a:srgbClr val="FFFF00"/>
                </a:solidFill>
              </a:rPr>
              <a:t>لماذا </a:t>
            </a:r>
            <a:r>
              <a:rPr lang="ar-JO" sz="4000" b="1" i="1" dirty="0"/>
              <a:t>خلصنا الله ؟</a:t>
            </a:r>
            <a:endParaRPr lang="en-US" sz="4000" b="1" dirty="0"/>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7 ليظهر في الدهور الآتية غنى نعمته الفائق باللطف علينا في المسيح يسوع (أف 2: 7)</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ليظهر نعمته في الدهور الآتية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525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algn="r" eaLnBrk="1" hangingPunct="1">
              <a:lnSpc>
                <a:spcPct val="90000"/>
              </a:lnSpc>
              <a:buNone/>
            </a:pPr>
            <a:r>
              <a:rPr lang="ar-JO" b="1" dirty="0">
                <a:solidFill>
                  <a:schemeClr val="bg1"/>
                </a:solidFill>
                <a:latin typeface="Arial" charset="0"/>
              </a:rPr>
              <a:t>- التوحيد</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الله المتسيد</a:t>
            </a:r>
            <a:endParaRPr lang="en-US" b="1" dirty="0">
              <a:solidFill>
                <a:schemeClr val="bg1"/>
              </a:solidFill>
              <a:latin typeface="Arial" charset="0"/>
            </a:endParaRPr>
          </a:p>
          <a:p>
            <a:pPr algn="r" eaLnBrk="1" hangingPunct="1">
              <a:lnSpc>
                <a:spcPct val="90000"/>
              </a:lnSpc>
              <a:buNone/>
            </a:pPr>
            <a:r>
              <a:rPr lang="ar-JO" altLang="ja-JP" b="1" dirty="0">
                <a:solidFill>
                  <a:schemeClr val="bg1"/>
                </a:solidFill>
                <a:latin typeface="Arial" charset="0"/>
              </a:rPr>
              <a:t>- الكل حسن</a:t>
            </a:r>
            <a:endParaRPr lang="en-US" altLang="ja-JP"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الإنسان بدون خطية</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لا ألم ولا شر</a:t>
            </a:r>
            <a:endParaRPr lang="en-US" b="1" dirty="0">
              <a:solidFill>
                <a:schemeClr val="bg1"/>
              </a:solidFill>
              <a:latin typeface="Arial" charset="0"/>
            </a:endParaRPr>
          </a:p>
          <a:p>
            <a:pPr algn="r" eaLnBrk="1" hangingPunct="1">
              <a:lnSpc>
                <a:spcPct val="90000"/>
              </a:lnSpc>
              <a:buNone/>
            </a:pPr>
            <a:r>
              <a:rPr lang="ar-JO" b="1" dirty="0">
                <a:solidFill>
                  <a:schemeClr val="bg1"/>
                </a:solidFill>
                <a:latin typeface="Arial" charset="0"/>
              </a:rPr>
              <a:t>- الحكم مع الله</a:t>
            </a:r>
            <a:endParaRPr lang="en-US" b="1" dirty="0">
              <a:solidFill>
                <a:schemeClr val="bg1"/>
              </a:solidFill>
              <a:latin typeface="Arial" charset="0"/>
            </a:endParaRP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ar-JO" b="1" dirty="0">
                <a:solidFill>
                  <a:schemeClr val="bg1"/>
                </a:solidFill>
                <a:latin typeface="Arial" charset="0"/>
              </a:rPr>
              <a:t>الإنتخاب الطبيعي,            الموت والمعاناة</a:t>
            </a:r>
            <a:endParaRPr lang="en-US" dirty="0">
              <a:latin typeface="Arial" charset="0"/>
            </a:endParaRPr>
          </a:p>
        </p:txBody>
      </p:sp>
      <p:pic>
        <p:nvPicPr>
          <p:cNvPr id="354308"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مشاكل لاهوتية</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الخلق يدخل في    تكوين 3</a:t>
            </a:r>
            <a:endParaRPr kumimoji="0" lang="en-US" sz="3600" b="0" i="0" u="sng"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5431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70و</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4312" name="Text Box 14"/>
          <p:cNvSpPr txBox="1">
            <a:spLocks noChangeArrowheads="1"/>
          </p:cNvSpPr>
          <p:nvPr/>
        </p:nvSpPr>
        <p:spPr bwMode="auto">
          <a:xfrm>
            <a:off x="8397781" y="404813"/>
            <a:ext cx="6335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3.د.</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8143900" cy="838200"/>
          </a:xfrm>
        </p:spPr>
        <p:txBody>
          <a:bodyPr/>
          <a:lstStyle/>
          <a:p>
            <a:pPr algn="r" eaLnBrk="1" hangingPunct="1">
              <a:defRPr/>
            </a:pPr>
            <a:r>
              <a:rPr lang="ar-JO" b="1" u="sng" dirty="0">
                <a:solidFill>
                  <a:schemeClr val="tx1"/>
                </a:solidFill>
                <a:effectLst>
                  <a:glow rad="152400">
                    <a:schemeClr val="bg1">
                      <a:alpha val="88000"/>
                    </a:schemeClr>
                  </a:glow>
                </a:effectLst>
              </a:rPr>
              <a:t>من هو الإنسان بالحقيقة ؟</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r" eaLnBrk="1" hangingPunct="1">
              <a:defRPr/>
            </a:pPr>
            <a:r>
              <a:rPr lang="ar-JO" sz="4000" b="1" dirty="0">
                <a:effectLst>
                  <a:glow rad="152400">
                    <a:schemeClr val="bg1">
                      <a:alpha val="88000"/>
                    </a:schemeClr>
                  </a:glow>
                </a:effectLst>
              </a:rPr>
              <a:t>* مخلوق من الطين (تك 2 : 7) ليس من أشكال الحياة الأقل .</a:t>
            </a:r>
            <a:endParaRPr lang="en-US" sz="4000" b="1" dirty="0">
              <a:effectLst>
                <a:glow rad="152400">
                  <a:schemeClr val="bg1">
                    <a:alpha val="88000"/>
                  </a:schemeClr>
                </a:glow>
              </a:effectLst>
            </a:endParaRPr>
          </a:p>
          <a:p>
            <a:pPr marL="454025" indent="-454025" algn="r" eaLnBrk="1" hangingPunct="1">
              <a:defRPr/>
            </a:pPr>
            <a:r>
              <a:rPr lang="ar-JO" sz="4000" b="1" dirty="0">
                <a:effectLst>
                  <a:glow rad="152400">
                    <a:schemeClr val="bg1">
                      <a:alpha val="88000"/>
                    </a:schemeClr>
                  </a:glow>
                </a:effectLst>
              </a:rPr>
              <a:t>* رأس الكائنات المخلوقة (تك 1 : 26 – 27) مخلوق على صورة الله .</a:t>
            </a:r>
            <a:endParaRPr lang="en-US" sz="4000" b="1" dirty="0">
              <a:effectLst>
                <a:glow rad="152400">
                  <a:schemeClr val="bg1">
                    <a:alpha val="88000"/>
                  </a:schemeClr>
                </a:glow>
              </a:effectLst>
            </a:endParaRPr>
          </a:p>
          <a:p>
            <a:pPr marL="454025" indent="-454025" algn="r" eaLnBrk="1" hangingPunct="1">
              <a:defRPr/>
            </a:pPr>
            <a:r>
              <a:rPr lang="ar-JO" sz="4000" b="1" dirty="0">
                <a:effectLst>
                  <a:glow rad="152400">
                    <a:schemeClr val="bg1">
                      <a:alpha val="88000"/>
                    </a:schemeClr>
                  </a:glow>
                </a:effectLst>
              </a:rPr>
              <a:t>* تم تكليفه بالحكم مع الله (تك 1 : 28) ليس مع حيوان أو آلهة .</a:t>
            </a:r>
            <a:endParaRPr lang="en-US" sz="4000" b="1" dirty="0">
              <a:effectLst>
                <a:glow rad="152400">
                  <a:schemeClr val="bg1">
                    <a:alpha val="88000"/>
                  </a:schemeClr>
                </a:glow>
              </a:effectLst>
            </a:endParaRP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مشاكل لاهوتية</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6358" name="Text Box 14"/>
          <p:cNvSpPr txBox="1">
            <a:spLocks noChangeArrowheads="1"/>
          </p:cNvSpPr>
          <p:nvPr/>
        </p:nvSpPr>
        <p:spPr bwMode="auto">
          <a:xfrm>
            <a:off x="8329162" y="44450"/>
            <a:ext cx="670376"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70و</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6359"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3.ه.</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268413"/>
            <a:ext cx="8764587" cy="1143000"/>
          </a:xfrm>
        </p:spPr>
        <p:txBody>
          <a:bodyPr/>
          <a:lstStyle/>
          <a:p>
            <a:pPr eaLnBrk="1" hangingPunct="1"/>
            <a:r>
              <a:rPr lang="ar-JO" b="1" dirty="0"/>
              <a:t>الإنسان مثل الحيوانات </a:t>
            </a:r>
            <a:br>
              <a:rPr lang="ar-JO" b="1" dirty="0"/>
            </a:br>
            <a:r>
              <a:rPr lang="ar-JO" b="1" dirty="0"/>
              <a:t>يتكاثر حسب نوعه</a:t>
            </a:r>
            <a:endParaRPr lang="en-US" b="1" dirty="0">
              <a:latin typeface="Arial" charset="0"/>
            </a:endParaRPr>
          </a:p>
        </p:txBody>
      </p:sp>
      <p:pic>
        <p:nvPicPr>
          <p:cNvPr id="357379"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مشاكل لاهوتية</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7381"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70و</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7382"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3.ه.</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algn="r" eaLnBrk="1" hangingPunct="1">
              <a:buNone/>
            </a:pPr>
            <a:r>
              <a:rPr lang="ar-JO" b="1" dirty="0">
                <a:latin typeface="Arial" charset="0"/>
              </a:rPr>
              <a:t>- القدرة على تمييز الحق      (2: 16-17)</a:t>
            </a:r>
            <a:endParaRPr lang="en-US" b="1" dirty="0">
              <a:latin typeface="Arial" charset="0"/>
            </a:endParaRPr>
          </a:p>
          <a:p>
            <a:pPr algn="r" eaLnBrk="1" hangingPunct="1">
              <a:buNone/>
            </a:pPr>
            <a:r>
              <a:rPr lang="ar-JO" b="1" dirty="0">
                <a:latin typeface="Arial" charset="0"/>
              </a:rPr>
              <a:t>- القدرة على الكلام (2: 23)</a:t>
            </a:r>
            <a:endParaRPr lang="en-US" b="1" dirty="0">
              <a:latin typeface="Arial" charset="0"/>
            </a:endParaRPr>
          </a:p>
          <a:p>
            <a:pPr algn="r" eaLnBrk="1" hangingPunct="1">
              <a:buNone/>
            </a:pPr>
            <a:r>
              <a:rPr lang="ar-JO" b="1" dirty="0">
                <a:latin typeface="Arial" charset="0"/>
              </a:rPr>
              <a:t>- الزواج والعلاقات (2: 24)</a:t>
            </a:r>
            <a:endParaRPr lang="en-US" b="1" dirty="0">
              <a:latin typeface="Arial" charset="0"/>
            </a:endParaRPr>
          </a:p>
          <a:p>
            <a:pPr algn="r" eaLnBrk="1" hangingPunct="1">
              <a:buNone/>
            </a:pPr>
            <a:r>
              <a:rPr lang="ar-JO" b="1" dirty="0">
                <a:latin typeface="Arial" charset="0"/>
              </a:rPr>
              <a:t>- القدرات الخلاقة (2: 19-20)</a:t>
            </a:r>
            <a:endParaRPr lang="en-US" b="1" dirty="0">
              <a:latin typeface="Arial" charset="0"/>
            </a:endParaRP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pitchFamily="-112" charset="-128"/>
                <a:cs typeface="Arial"/>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ar-JO" sz="3600" dirty="0">
                <a:solidFill>
                  <a:schemeClr val="bg1"/>
                </a:solidFill>
                <a:latin typeface="Arial" charset="0"/>
              </a:rPr>
              <a:t>الفروقات بين البشر والحيوانات</a:t>
            </a:r>
            <a:endParaRPr lang="en-US" dirty="0">
              <a:latin typeface="Arial" charset="0"/>
            </a:endParaRPr>
          </a:p>
        </p:txBody>
      </p:sp>
      <p:pic>
        <p:nvPicPr>
          <p:cNvPr id="358405"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مشاكل لاهوتية</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8407"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70و</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8408"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3.ه.</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algn="r" eaLnBrk="1" hangingPunct="1">
              <a:lnSpc>
                <a:spcPct val="90000"/>
              </a:lnSpc>
              <a:buNone/>
              <a:defRPr/>
            </a:pPr>
            <a:r>
              <a:rPr lang="ar-JO" sz="3600" b="1" dirty="0">
                <a:effectLst>
                  <a:glow rad="139700">
                    <a:schemeClr val="bg1">
                      <a:alpha val="92000"/>
                    </a:schemeClr>
                  </a:glow>
                </a:effectLst>
                <a:latin typeface="Arial" charset="0"/>
              </a:rPr>
              <a:t>- الحق بحكم الخليقة (1 : 26)</a:t>
            </a:r>
            <a:endParaRPr lang="en-US" sz="3600" b="1" dirty="0">
              <a:effectLst>
                <a:glow rad="139700">
                  <a:schemeClr val="bg1">
                    <a:alpha val="92000"/>
                  </a:schemeClr>
                </a:glow>
              </a:effectLst>
              <a:latin typeface="Arial" charset="0"/>
            </a:endParaRPr>
          </a:p>
          <a:p>
            <a:pPr algn="r" eaLnBrk="1" hangingPunct="1">
              <a:lnSpc>
                <a:spcPct val="90000"/>
              </a:lnSpc>
              <a:buNone/>
              <a:defRPr/>
            </a:pPr>
            <a:r>
              <a:rPr lang="ar-JO" sz="3600" b="1" dirty="0">
                <a:effectLst>
                  <a:glow rad="139700">
                    <a:schemeClr val="bg1">
                      <a:alpha val="92000"/>
                    </a:schemeClr>
                  </a:glow>
                </a:effectLst>
                <a:latin typeface="Arial" charset="0"/>
              </a:rPr>
              <a:t>- القدرة على التواصل مع الله (2: 16 و ما يليه)</a:t>
            </a:r>
            <a:endParaRPr lang="en-US" sz="3600" b="1" dirty="0">
              <a:effectLst>
                <a:glow rad="139700">
                  <a:schemeClr val="bg1">
                    <a:alpha val="92000"/>
                  </a:schemeClr>
                </a:glow>
              </a:effectLst>
              <a:latin typeface="Arial" charset="0"/>
            </a:endParaRPr>
          </a:p>
          <a:p>
            <a:pPr algn="r" eaLnBrk="1" hangingPunct="1">
              <a:lnSpc>
                <a:spcPct val="90000"/>
              </a:lnSpc>
              <a:buNone/>
              <a:defRPr/>
            </a:pPr>
            <a:r>
              <a:rPr lang="ar-JO" sz="3600" b="1" dirty="0">
                <a:effectLst>
                  <a:glow rad="139700">
                    <a:schemeClr val="bg1">
                      <a:alpha val="92000"/>
                    </a:schemeClr>
                  </a:glow>
                </a:effectLst>
                <a:latin typeface="Arial" charset="0"/>
              </a:rPr>
              <a:t>- كرامة البشر (9 : 6)</a:t>
            </a:r>
            <a:endParaRPr lang="en-US" sz="3600" b="1" dirty="0">
              <a:effectLst>
                <a:glow rad="139700">
                  <a:schemeClr val="bg1">
                    <a:alpha val="92000"/>
                  </a:schemeClr>
                </a:glow>
              </a:effectLst>
              <a:latin typeface="Arial" charset="0"/>
            </a:endParaRP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pitchFamily="-112" charset="-128"/>
                <a:cs typeface="Arial"/>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ar-JO" sz="3600" b="1" dirty="0">
                <a:solidFill>
                  <a:schemeClr val="bg1"/>
                </a:solidFill>
                <a:latin typeface="Arial" charset="0"/>
              </a:rPr>
              <a:t>ما هي هذه الصورة ؟</a:t>
            </a:r>
            <a:endParaRPr lang="en-US" sz="3600" b="1" dirty="0">
              <a:solidFill>
                <a:schemeClr val="bg1"/>
              </a:solidFill>
              <a:latin typeface="Arial" charset="0"/>
            </a:endParaRPr>
          </a:p>
        </p:txBody>
      </p:sp>
      <p:pic>
        <p:nvPicPr>
          <p:cNvPr id="360453"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مشاكل لاهوتية</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60455"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70و</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60456"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3.ه.</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0"/>
            <a:ext cx="9144000" cy="533400"/>
          </a:xfrm>
        </p:spPr>
        <p:txBody>
          <a:bodyPr/>
          <a:lstStyle/>
          <a:p>
            <a:pPr eaLnBrk="1" hangingPunct="1"/>
            <a:r>
              <a:rPr lang="ar-JO" sz="3600" b="1" i="1" dirty="0">
                <a:solidFill>
                  <a:schemeClr val="bg1"/>
                </a:solidFill>
                <a:latin typeface="Arial" panose="020B0604020202020204" pitchFamily="34" charset="0"/>
                <a:cs typeface="Arial" panose="020B0604020202020204" pitchFamily="34" charset="0"/>
              </a:rPr>
              <a:t>هل جاءت الحياة بالصدفة ؟</a:t>
            </a:r>
            <a:endParaRPr lang="en-US" sz="3200" b="1" i="1" dirty="0">
              <a:solidFill>
                <a:schemeClr val="bg1"/>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0" y="609600"/>
            <a:ext cx="63246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هناك تفسيران محتملان فقط لكيفية نشأة الحياة التوليد التلقائي الذي نشأ عن التطور أو عمل الله الخارق للطبيعة ... لا يوجد احتمال آخر. </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دحض التوليد التلقائي علميًا منذ 120 عامًا من قبل لويس باستير وآخرين، ولكن هذا يتركنا مع احتمال واحد آخر ... أن الحياة جاءت كعمل خارق للطبيعة من قبل الله ، لكن لا يمكنني قبول هذه الفلسفة لأنني لا أريد أن أؤمن بالله. </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اخترت أن أصدق أن ما أعرفه علميًا عفوياً هو مستحيل ويؤدي إلى التطور.</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جورج والد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أستاذ فخري في علم الأحياء,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جامعة هارفارد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حاصل على جائزة نوبل في الأحياء</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1971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72740" name="Picture 6" descr="wal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ar-JO" sz="4000" b="1" i="1" dirty="0">
                <a:solidFill>
                  <a:srgbClr val="FFFF00"/>
                </a:solidFill>
                <a:latin typeface="Arial" charset="0"/>
              </a:rPr>
              <a:t>خذ قرارك</a:t>
            </a:r>
            <a:br>
              <a:rPr lang="en-US" sz="4000" b="1" i="1" dirty="0">
                <a:solidFill>
                  <a:schemeClr val="bg1"/>
                </a:solidFill>
                <a:latin typeface="Arial" charset="0"/>
              </a:rPr>
            </a:br>
            <a:r>
              <a:rPr lang="ar-JO" sz="4000" b="1" i="1" dirty="0">
                <a:solidFill>
                  <a:schemeClr val="bg1"/>
                </a:solidFill>
                <a:latin typeface="Arial" charset="0"/>
              </a:rPr>
              <a:t>كيف جاء النظام ؟</a:t>
            </a:r>
            <a:endParaRPr lang="en-US" dirty="0">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ar-JO" b="1" dirty="0">
                <a:solidFill>
                  <a:schemeClr val="bg1"/>
                </a:solidFill>
              </a:rPr>
              <a:t>من خلال عمليات عشوائية   غير ذكية؟</a:t>
            </a:r>
            <a:endParaRPr lang="en-US" b="1" dirty="0">
              <a:solidFill>
                <a:schemeClr val="bg1"/>
              </a:solidFill>
              <a:latin typeface="Arial" charset="0"/>
            </a:endParaRPr>
          </a:p>
        </p:txBody>
      </p:sp>
      <p:pic>
        <p:nvPicPr>
          <p:cNvPr id="374787"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أم من تصميم إله              ذكي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5257800" y="304800"/>
            <a:ext cx="3733800" cy="2057400"/>
          </a:xfrm>
          <a:noFill/>
        </p:spPr>
        <p:txBody>
          <a:bodyPr>
            <a:normAutofit/>
          </a:bodyPr>
          <a:lstStyle/>
          <a:p>
            <a:pPr eaLnBrk="1" hangingPunct="1"/>
            <a:r>
              <a:rPr lang="ar-JO" altLang="zh-CN" b="1" dirty="0">
                <a:solidFill>
                  <a:schemeClr val="bg1"/>
                </a:solidFill>
                <a:latin typeface="Arial"/>
                <a:ea typeface="ＭＳ Ｐゴシック" charset="0"/>
                <a:cs typeface="Arial"/>
              </a:rPr>
              <a:t>يستمر الخلق إلى تكوين 3</a:t>
            </a:r>
            <a:endParaRPr lang="en-US" altLang="zh-CN" dirty="0">
              <a:latin typeface="Arial"/>
              <a:ea typeface="ＭＳ Ｐゴシック" charset="0"/>
              <a:cs typeface="Arial"/>
            </a:endParaRPr>
          </a:p>
        </p:txBody>
      </p:sp>
      <p:pic>
        <p:nvPicPr>
          <p:cNvPr id="4577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32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5" name="Text Box 5"/>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35</a:t>
            </a:r>
            <a:endParaRPr kumimoji="0" lang="en-US"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457732" name="Rectangle 6"/>
          <p:cNvSpPr>
            <a:spLocks noChangeArrowheads="1"/>
          </p:cNvSpPr>
          <p:nvPr/>
        </p:nvSpPr>
        <p:spPr bwMode="auto">
          <a:xfrm>
            <a:off x="5257800" y="2667000"/>
            <a:ext cx="3733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7200" rtl="0" eaLnBrk="1" fontAlgn="auto" latinLnBrk="0" hangingPunct="1">
              <a:lnSpc>
                <a:spcPct val="9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a:ea typeface="+mn-ea"/>
                <a:cs typeface="Arial"/>
              </a:rPr>
              <a:t>* الوحدانية</a:t>
            </a:r>
            <a:endParaRPr kumimoji="0" lang="en-US" altLang="zh-CN" sz="32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r" defTabSz="457200" rtl="0" eaLnBrk="1" fontAlgn="auto" latinLnBrk="0" hangingPunct="1">
              <a:lnSpc>
                <a:spcPct val="9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a:ea typeface="+mn-ea"/>
                <a:cs typeface="Arial"/>
              </a:rPr>
              <a:t>* سيادة الله</a:t>
            </a:r>
            <a:endParaRPr kumimoji="0" lang="en-US" altLang="zh-CN" sz="32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r" defTabSz="457200" rtl="0" eaLnBrk="1" fontAlgn="auto" latinLnBrk="0" hangingPunct="1">
              <a:lnSpc>
                <a:spcPct val="90000"/>
              </a:lnSpc>
              <a:spcBef>
                <a:spcPct val="20000"/>
              </a:spcBef>
              <a:spcAft>
                <a:spcPts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a:ea typeface="+mn-ea"/>
                <a:cs typeface="Arial"/>
              </a:rPr>
              <a:t>* الكل حسن</a:t>
            </a:r>
            <a:endParaRPr kumimoji="0" lang="en-US" altLang="ja-JP" sz="32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r" defTabSz="457200" rtl="0" eaLnBrk="1" fontAlgn="auto" latinLnBrk="0" hangingPunct="1">
              <a:lnSpc>
                <a:spcPct val="9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a:ea typeface="+mn-ea"/>
                <a:cs typeface="Arial"/>
              </a:rPr>
              <a:t>* الإنسان بلا خطية</a:t>
            </a:r>
            <a:endParaRPr kumimoji="0" lang="en-US" altLang="zh-CN" sz="32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r" defTabSz="457200" rtl="0" eaLnBrk="1" fontAlgn="auto" latinLnBrk="0" hangingPunct="1">
              <a:lnSpc>
                <a:spcPct val="9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a:ea typeface="+mn-ea"/>
                <a:cs typeface="Arial"/>
              </a:rPr>
              <a:t>* لا ألم أو شر</a:t>
            </a:r>
            <a:endParaRPr kumimoji="0" lang="en-US" altLang="zh-CN" sz="32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r" defTabSz="457200" rtl="0" eaLnBrk="1" fontAlgn="auto" latinLnBrk="0" hangingPunct="1">
              <a:lnSpc>
                <a:spcPct val="9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a:ea typeface="+mn-ea"/>
                <a:cs typeface="Arial"/>
              </a:rPr>
              <a:t>* شركة مع الله</a:t>
            </a:r>
            <a:endParaRPr kumimoji="0" lang="en-US" altLang="zh-CN" sz="32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017063630"/>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9777" name="Picture 6" descr="Gen 2 Animals seeing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ln>
            <a:miter lim="800000"/>
            <a:headEnd/>
            <a:tailEnd/>
          </a:ln>
        </p:spPr>
        <p:txBody>
          <a:bodyPr/>
          <a:lstStyle/>
          <a:p>
            <a:pPr>
              <a:defRPr/>
            </a:pPr>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544779152"/>
      </p:ext>
    </p:extLst>
  </p:cSld>
  <p:clrMapOvr>
    <a:overrideClrMapping bg1="dk2" tx1="lt1" bg2="dk1" tx2="lt2" accent1="accent1" accent2="accent2" accent3="accent3" accent4="accent4" accent5="accent5" accent6="accent6" hlink="hlink" folHlink="folHlink"/>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pPr algn="r"/>
            <a:r>
              <a:rPr lang="ar-JO" sz="4000" b="1" i="1" dirty="0">
                <a:solidFill>
                  <a:srgbClr val="FFFF00"/>
                </a:solidFill>
              </a:rPr>
              <a:t>كيف </a:t>
            </a:r>
            <a:r>
              <a:rPr lang="ar-JO" sz="4000" b="1" i="1" dirty="0"/>
              <a:t>يخلصنا الله ؟</a:t>
            </a:r>
            <a:endParaRPr lang="en-US" sz="4000" b="1" dirty="0"/>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8 لأنكم بالنعمة مخلصون بالإيمان وذلك ليس منكم هو عطية الله 9 ليس من أعمال كيلا يفتخر أحد (أف 2: 8-9)</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بنعمته – ليس بأعمالنا</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640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1" name="Picture 5" descr="Gen 2 Adam naming animal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199847091"/>
      </p:ext>
    </p:extLst>
  </p:cSld>
  <p:clrMapOvr>
    <a:overrideClrMapping bg1="dk2" tx1="lt1" bg2="dk1" tx2="lt2" accent1="accent1" accent2="accent2" accent3="accent3" accent4="accent4" accent5="accent5" accent6="accent6" hlink="hlink" folHlink="folHlink"/>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5" name="Picture 3" descr="Rom 5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للبشر</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421201818"/>
      </p:ext>
    </p:extLst>
  </p:cSld>
  <p:clrMapOvr>
    <a:overrideClrMapping bg1="dk2" tx1="lt1" bg2="dk1" tx2="lt2" accent1="accent1" accent2="accent2" accent3="accent3" accent4="accent4" accent5="accent5" accent6="accent6" hlink="hlink" folHlink="folHlink"/>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dirty="0">
                <a:effectLst>
                  <a:glow rad="101600">
                    <a:schemeClr val="bg2">
                      <a:alpha val="75000"/>
                    </a:schemeClr>
                  </a:glow>
                </a:effectLst>
              </a:rPr>
              <a:t>Life started great for people</a:t>
            </a:r>
          </a:p>
        </p:txBody>
      </p:sp>
      <p:pic>
        <p:nvPicPr>
          <p:cNvPr id="462850"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162"/>
      </p:ext>
    </p:extLst>
  </p:cSld>
  <p:clrMapOvr>
    <a:overrideClrMapping bg1="dk2" tx1="lt1" bg2="dk1" tx2="lt2" accent1="accent1" accent2="accent2" accent3="accent3" accent4="accent4" accent5="accent5" accent6="accent6" hlink="hlink" folHlink="folHlink"/>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3873" name="Picture 4" descr="Gen 2 Tree over 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5544"/>
            <a:ext cx="9144000" cy="803176"/>
          </a:xfrm>
          <a:noFill/>
          <a:ln>
            <a:noFill/>
            <a:miter lim="800000"/>
            <a:headEnd/>
            <a:tailEnd/>
          </a:ln>
        </p:spPr>
        <p:txBody>
          <a:bodyPr vert="horz" wrap="square" lIns="91440" tIns="45720" rIns="91440" bIns="45720" numCol="1" anchor="b" anchorCtr="0" compatLnSpc="1">
            <a:prstTxWarp prst="textNoShape">
              <a:avLst/>
            </a:prstTxWarp>
          </a:bodyPr>
          <a:lstStyle/>
          <a:p>
            <a:pPr algn="ctr"/>
            <a:r>
              <a:rPr lang="ar-JO" b="1" dirty="0">
                <a:solidFill>
                  <a:srgbClr val="FFFFFF"/>
                </a:solidFill>
                <a:effectLst>
                  <a:glow rad="190500">
                    <a:schemeClr val="bg2"/>
                  </a:glow>
                </a:effectLst>
              </a:rPr>
              <a:t>لكن الله أراد أن يتضمن ذلك الأشجار أيضاً</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3757009805"/>
      </p:ext>
    </p:extLst>
  </p:cSld>
  <p:clrMapOvr>
    <a:overrideClrMapping bg1="dk2" tx1="lt1" bg2="dk1" tx2="lt2" accent1="accent1" accent2="accent2" accent3="accent3" accent4="accent4" accent5="accent5" accent6="accent6" hlink="hlink" folHlink="folHlink"/>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60070"/>
            <a:ext cx="9144000" cy="6297930"/>
          </a:xfrm>
          <a:prstGeom prst="rect">
            <a:avLst/>
          </a:prstGeom>
        </p:spPr>
      </p:pic>
      <p:sp>
        <p:nvSpPr>
          <p:cNvPr id="164866" name="Title 1"/>
          <p:cNvSpPr txBox="1">
            <a:spLocks/>
          </p:cNvSpPr>
          <p:nvPr/>
        </p:nvSpPr>
        <p:spPr bwMode="auto">
          <a:xfrm>
            <a:off x="107504" y="5085184"/>
            <a:ext cx="9036496" cy="17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وأوصى الرب الإله آدم قائلاً من جميع شجر الجنة تأكل أكلاً وأما شجرة معرفة الخير والشر فلا تأكل منها لأنك يوم تأكل منها موتاً تموت</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endParaRPr>
          </a:p>
        </p:txBody>
      </p:sp>
      <p:sp>
        <p:nvSpPr>
          <p:cNvPr id="2" name="Title 1"/>
          <p:cNvSpPr>
            <a:spLocks noGrp="1"/>
          </p:cNvSpPr>
          <p:nvPr>
            <p:ph type="title"/>
          </p:nvPr>
        </p:nvSpPr>
        <p:spPr>
          <a:xfrm>
            <a:off x="0" y="-56163"/>
            <a:ext cx="9144000" cy="68223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4000" b="1" dirty="0">
                <a:effectLst>
                  <a:glow rad="228600">
                    <a:srgbClr val="000000"/>
                  </a:glow>
                </a:effectLst>
                <a:latin typeface="Arial" charset="0"/>
                <a:ea typeface="MS PGothic" charset="0"/>
              </a:rPr>
              <a:t>تكوين 2 : 16 - 17</a:t>
            </a:r>
            <a:endParaRPr lang="en-US" sz="4000" b="1" dirty="0">
              <a:effectLst>
                <a:glow rad="228600">
                  <a:srgbClr val="000000"/>
                </a:glow>
              </a:effectLst>
              <a:latin typeface="Arial" charset="0"/>
              <a:ea typeface="MS PGothic" charset="0"/>
            </a:endParaRPr>
          </a:p>
        </p:txBody>
      </p:sp>
    </p:spTree>
    <p:extLst>
      <p:ext uri="{BB962C8B-B14F-4D97-AF65-F5344CB8AC3E}">
        <p14:creationId xmlns:p14="http://schemas.microsoft.com/office/powerpoint/2010/main" val="1097784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0" y="76200"/>
            <a:ext cx="4819260" cy="2057400"/>
          </a:xfrm>
        </p:spPr>
        <p:txBody>
          <a:bodyPr>
            <a:normAutofit fontScale="90000"/>
          </a:bodyPr>
          <a:lstStyle/>
          <a:p>
            <a:pPr eaLnBrk="1" hangingPunct="1"/>
            <a:r>
              <a:rPr lang="ar-JO" altLang="zh-CN" b="1" dirty="0">
                <a:solidFill>
                  <a:schemeClr val="bg1"/>
                </a:solidFill>
                <a:latin typeface="Arial" panose="020B0604020202020204" pitchFamily="34" charset="0"/>
                <a:cs typeface="Arial" panose="020B0604020202020204" pitchFamily="34" charset="0"/>
              </a:rPr>
              <a:t>سقط الشيطان بعد اليوم السابع من التاريخ مباشرة</a:t>
            </a:r>
            <a:endParaRPr lang="en-US" altLang="zh-CN" dirty="0">
              <a:latin typeface="Arial" panose="020B0604020202020204" pitchFamily="34" charset="0"/>
              <a:cs typeface="Arial" panose="020B0604020202020204" pitchFamily="34" charset="0"/>
            </a:endParaRPr>
          </a:p>
        </p:txBody>
      </p:sp>
      <p:sp>
        <p:nvSpPr>
          <p:cNvPr id="457732" name="Rectangle 6"/>
          <p:cNvSpPr>
            <a:spLocks noChangeArrowheads="1"/>
          </p:cNvSpPr>
          <p:nvPr/>
        </p:nvSpPr>
        <p:spPr bwMode="auto">
          <a:xfrm>
            <a:off x="1" y="2225260"/>
            <a:ext cx="9144000" cy="424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0" indent="-457200" algn="r" defTabSz="457200" rtl="1" eaLnBrk="1" fontAlgn="auto" latinLnBrk="0" hangingPunct="1">
              <a:lnSpc>
                <a:spcPct val="90000"/>
              </a:lnSpc>
              <a:spcBef>
                <a:spcPct val="20000"/>
              </a:spcBef>
              <a:spcAft>
                <a:spcPts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90000"/>
              </a:lnSpc>
              <a:spcBef>
                <a:spcPct val="20000"/>
              </a:spcBef>
              <a:spcAft>
                <a:spcPts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90000"/>
              </a:lnSpc>
              <a:spcBef>
                <a:spcPct val="20000"/>
              </a:spcBef>
              <a:spcAft>
                <a:spcPts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حز 28 يظهر الشيطان في حالته الكاملة غير الساقطة في عدن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90000"/>
              </a:lnSpc>
              <a:spcBef>
                <a:spcPct val="20000"/>
              </a:spcBef>
              <a:spcAft>
                <a:spcPts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كان كل شيء حسن جداً في نهاية اليوم السادس ومن ضمنها الملائكة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90000"/>
              </a:lnSpc>
              <a:spcBef>
                <a:spcPct val="20000"/>
              </a:spcBef>
              <a:spcAft>
                <a:spcPts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قدس الله اليوم السابع فكيف يسقط الشيطان في ذلك اليوم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90000"/>
              </a:lnSpc>
              <a:spcBef>
                <a:spcPct val="20000"/>
              </a:spcBef>
              <a:spcAft>
                <a:spcPts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فور سقوط الشيطان قام بقيادة هجوم مباشر على الله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90000"/>
              </a:lnSpc>
              <a:spcBef>
                <a:spcPct val="20000"/>
              </a:spcBef>
              <a:spcAft>
                <a:spcPts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جاء السقوط بعد اليوم السابع مباشرة حتى أن آدم وحواء لم يمارسا</a:t>
            </a: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الجنس إلا بعد السقوط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380922" y="186083"/>
            <a:ext cx="1727200" cy="2819400"/>
          </a:xfrm>
          <a:prstGeom prst="rect">
            <a:avLst/>
          </a:prstGeom>
        </p:spPr>
      </p:pic>
      <p:sp>
        <p:nvSpPr>
          <p:cNvPr id="7" name="Rectangle 6"/>
          <p:cNvSpPr>
            <a:spLocks noChangeArrowheads="1"/>
          </p:cNvSpPr>
          <p:nvPr/>
        </p:nvSpPr>
        <p:spPr bwMode="auto">
          <a:xfrm>
            <a:off x="52700" y="6537740"/>
            <a:ext cx="9013999" cy="30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452438" marR="0" lvl="0" indent="-452438" algn="r" defTabSz="457200" rtl="0" eaLnBrk="1" fontAlgn="auto" latinLnBrk="0" hangingPunct="1">
              <a:lnSpc>
                <a:spcPct val="90000"/>
              </a:lnSpc>
              <a:spcBef>
                <a:spcPct val="20000"/>
              </a:spcBef>
              <a:spcAft>
                <a:spcPts val="0"/>
              </a:spcAft>
              <a:buClrTx/>
              <a:buSzTx/>
              <a:buFontTx/>
              <a:buNone/>
              <a:tabLst/>
              <a:defRPr/>
            </a:pPr>
            <a:r>
              <a:rPr lang="ar-JO" altLang="zh-CN" sz="2000" b="1" i="1" dirty="0">
                <a:solidFill>
                  <a:srgbClr val="FFFFFF"/>
                </a:solidFill>
                <a:latin typeface="Arial" panose="020B0604020202020204" pitchFamily="34" charset="0"/>
                <a:cs typeface="Arial" panose="020B0604020202020204" pitchFamily="34" charset="0"/>
              </a:rPr>
              <a:t>تيري مورتنسون، بريد إلكتروني بتاريخ 10 تشرين أول 2014، مقتبس</a:t>
            </a:r>
            <a:endParaRPr kumimoji="0" lang="en-US" altLang="zh-CN" sz="2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691199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7732">
                                            <p:txEl>
                                              <p:pRg st="2" end="2"/>
                                            </p:txEl>
                                          </p:spTgt>
                                        </p:tgtEl>
                                        <p:attrNameLst>
                                          <p:attrName>style.visibility</p:attrName>
                                        </p:attrNameLst>
                                      </p:cBhvr>
                                      <p:to>
                                        <p:strVal val="visible"/>
                                      </p:to>
                                    </p:set>
                                    <p:animEffect transition="in" filter="blinds(horizontal)">
                                      <p:cBhvr>
                                        <p:cTn id="7" dur="500"/>
                                        <p:tgtEl>
                                          <p:spTgt spid="45773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7732">
                                            <p:txEl>
                                              <p:pRg st="3" end="3"/>
                                            </p:txEl>
                                          </p:spTgt>
                                        </p:tgtEl>
                                        <p:attrNameLst>
                                          <p:attrName>style.visibility</p:attrName>
                                        </p:attrNameLst>
                                      </p:cBhvr>
                                      <p:to>
                                        <p:strVal val="visible"/>
                                      </p:to>
                                    </p:set>
                                    <p:animEffect transition="in" filter="blinds(horizontal)">
                                      <p:cBhvr>
                                        <p:cTn id="12" dur="500"/>
                                        <p:tgtEl>
                                          <p:spTgt spid="4577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7732">
                                            <p:txEl>
                                              <p:pRg st="4" end="4"/>
                                            </p:txEl>
                                          </p:spTgt>
                                        </p:tgtEl>
                                        <p:attrNameLst>
                                          <p:attrName>style.visibility</p:attrName>
                                        </p:attrNameLst>
                                      </p:cBhvr>
                                      <p:to>
                                        <p:strVal val="visible"/>
                                      </p:to>
                                    </p:set>
                                    <p:animEffect transition="in" filter="blinds(horizontal)">
                                      <p:cBhvr>
                                        <p:cTn id="17" dur="500"/>
                                        <p:tgtEl>
                                          <p:spTgt spid="45773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7732">
                                            <p:txEl>
                                              <p:pRg st="5" end="5"/>
                                            </p:txEl>
                                          </p:spTgt>
                                        </p:tgtEl>
                                        <p:attrNameLst>
                                          <p:attrName>style.visibility</p:attrName>
                                        </p:attrNameLst>
                                      </p:cBhvr>
                                      <p:to>
                                        <p:strVal val="visible"/>
                                      </p:to>
                                    </p:set>
                                    <p:animEffect transition="in" filter="blinds(horizontal)">
                                      <p:cBhvr>
                                        <p:cTn id="22" dur="500"/>
                                        <p:tgtEl>
                                          <p:spTgt spid="45773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57732">
                                            <p:txEl>
                                              <p:pRg st="6" end="6"/>
                                            </p:txEl>
                                          </p:spTgt>
                                        </p:tgtEl>
                                        <p:attrNameLst>
                                          <p:attrName>style.visibility</p:attrName>
                                        </p:attrNameLst>
                                      </p:cBhvr>
                                      <p:to>
                                        <p:strVal val="visible"/>
                                      </p:to>
                                    </p:set>
                                    <p:animEffect transition="in" filter="blinds(horizontal)">
                                      <p:cBhvr>
                                        <p:cTn id="27" dur="500"/>
                                        <p:tgtEl>
                                          <p:spTgt spid="4577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eaLnBrk="1" hangingPunct="1"/>
            <a:r>
              <a:rPr lang="ar-JO" altLang="zh-CN" sz="11700" b="1" dirty="0">
                <a:solidFill>
                  <a:schemeClr val="bg1"/>
                </a:solidFill>
                <a:effectLst>
                  <a:glow rad="165100">
                    <a:schemeClr val="tx1"/>
                  </a:glow>
                </a:effectLst>
                <a:latin typeface="Arial" panose="020B0604020202020204" pitchFamily="34" charset="0"/>
                <a:ea typeface="Osaka" charset="0"/>
                <a:cs typeface="Arial" panose="020B0604020202020204" pitchFamily="34" charset="0"/>
              </a:rPr>
              <a:t>تكوين 3</a:t>
            </a:r>
            <a:endParaRPr lang="en-US" altLang="zh-CN" sz="6000" b="1" dirty="0">
              <a:effectLst>
                <a:glow rad="165100">
                  <a:schemeClr val="tx1"/>
                </a:glow>
              </a:effectLst>
              <a:latin typeface="Arial" panose="020B0604020202020204" pitchFamily="34" charset="0"/>
              <a:ea typeface="Osaka" charset="0"/>
              <a:cs typeface="Arial" panose="020B0604020202020204" pitchFamily="34"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Osaka" charset="0"/>
                <a:cs typeface="Arial" panose="020B0604020202020204" pitchFamily="34" charset="0"/>
              </a:rPr>
              <a:t>ما </a:t>
            </a:r>
            <a:r>
              <a:rPr kumimoji="0" lang="ar-JO" altLang="zh-CN" sz="5400" b="1" i="0"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Osaka" charset="0"/>
                <a:cs typeface="Arial" panose="020B0604020202020204" pitchFamily="34" charset="0"/>
              </a:rPr>
              <a:t>الخطأ</a:t>
            </a:r>
            <a:r>
              <a:rPr kumimoji="0" lang="ar-JO" altLang="zh-CN"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Osaka" charset="0"/>
                <a:cs typeface="Arial" panose="020B0604020202020204" pitchFamily="34" charset="0"/>
              </a:rPr>
              <a:t> الذي فعلناه ؟</a:t>
            </a:r>
            <a:endParaRPr kumimoji="0" lang="en-US" altLang="zh-CN" sz="2400" b="1" i="0"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Osaka" charset="0"/>
              <a:cs typeface="Arial" panose="020B0604020202020204" pitchFamily="34" charset="0"/>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Osaka" charset="0"/>
                <a:cs typeface="Arial" panose="020B0604020202020204" pitchFamily="34" charset="0"/>
              </a:rPr>
              <a:t>ما </a:t>
            </a:r>
            <a:r>
              <a:rPr kumimoji="0" lang="ar-JO" altLang="zh-CN" sz="5400" b="1" i="0"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Osaka" charset="0"/>
                <a:cs typeface="Arial" panose="020B0604020202020204" pitchFamily="34" charset="0"/>
              </a:rPr>
              <a:t>الصواب</a:t>
            </a:r>
            <a:r>
              <a:rPr kumimoji="0" lang="ar-JO" altLang="zh-CN"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Osaka" charset="0"/>
                <a:cs typeface="Arial" panose="020B0604020202020204" pitchFamily="34" charset="0"/>
              </a:rPr>
              <a:t> الذي فعله الله ؟</a:t>
            </a:r>
            <a:endParaRPr kumimoji="0" lang="en-US" altLang="zh-CN" sz="2400" b="1" i="0" u="none" strike="noStrike" kern="1200" cap="none" spc="0" normalizeH="0" baseline="0" noProof="0" dirty="0">
              <a:ln>
                <a:noFill/>
              </a:ln>
              <a:solidFill>
                <a:srgbClr val="CCFFCC"/>
              </a:solidFill>
              <a:effectLst>
                <a:glow rad="165100">
                  <a:srgbClr val="000000"/>
                </a:glow>
              </a:effectLst>
              <a:uLnTx/>
              <a:uFillTx/>
              <a:latin typeface="Arial" panose="020B0604020202020204" pitchFamily="34" charset="0"/>
              <a:ea typeface="Osaka" charset="0"/>
              <a:cs typeface="Arial" panose="020B0604020202020204" pitchFamily="34"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52966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ctr"/>
          <a:lstStyle/>
          <a:p>
            <a:pP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نحن نثق بأنفسنا بدلاً من الله </a:t>
            </a:r>
            <a:endParaRPr lang="en-US"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2297035"/>
            <a:ext cx="9144000" cy="4560965"/>
          </a:xfrm>
          <a:prstGeom prst="rect">
            <a:avLst/>
          </a:prstGeom>
        </p:spPr>
      </p:pic>
      <p:sp>
        <p:nvSpPr>
          <p:cNvPr id="6" name="Title 1"/>
          <p:cNvSpPr txBox="1">
            <a:spLocks/>
          </p:cNvSpPr>
          <p:nvPr/>
        </p:nvSpPr>
        <p:spPr bwMode="auto">
          <a:xfrm>
            <a:off x="435995" y="3940577"/>
            <a:ext cx="3602606" cy="67254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صناعة المشيئة</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5240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141"/>
          <a:stretch/>
        </p:blipFill>
        <p:spPr>
          <a:xfrm>
            <a:off x="0" y="-38675"/>
            <a:ext cx="9164158" cy="68966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0237" y="813033"/>
            <a:ext cx="9144000" cy="1079665"/>
          </a:xfrm>
          <a:effectLst/>
        </p:spPr>
        <p:txBody>
          <a:bodyPr anchor="ctr"/>
          <a:lstStyle/>
          <a:p>
            <a:pPr rtl="1">
              <a:defRPr/>
            </a:pPr>
            <a:r>
              <a:rPr lang="ar-JO" b="1" dirty="0">
                <a:solidFill>
                  <a:schemeClr val="tx1"/>
                </a:solidFill>
                <a:effectLst/>
                <a:latin typeface="Arial" panose="020B0604020202020204" pitchFamily="34" charset="0"/>
                <a:ea typeface="ＭＳ Ｐゴシック" charset="0"/>
                <a:cs typeface="Arial" panose="020B0604020202020204" pitchFamily="34" charset="0"/>
              </a:rPr>
              <a:t>نحاول أن نعيش بدون الله (3 : 1 – 7)</a:t>
            </a:r>
            <a:endParaRPr lang="en-US"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517435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وكانت الحية أحيل جميع حيوانات البرية التي عملها الرب الإله فقالت للمرأة أحقاً قال الله لا تأكلا من كل شجر الجنة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 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4064000"/>
            <a:ext cx="9144000" cy="2794000"/>
          </a:xfrm>
          <a:prstGeom prst="rect">
            <a:avLst/>
          </a:prstGeom>
        </p:spPr>
      </p:pic>
    </p:spTree>
    <p:extLst>
      <p:ext uri="{BB962C8B-B14F-4D97-AF65-F5344CB8AC3E}">
        <p14:creationId xmlns:p14="http://schemas.microsoft.com/office/powerpoint/2010/main" val="9157556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5724128" y="81768"/>
            <a:ext cx="3401376" cy="3871267"/>
          </a:xfrm>
        </p:spPr>
        <p:txBody>
          <a:bodyPr/>
          <a:lstStyle/>
          <a:p>
            <a:r>
              <a:rPr lang="ar-JO" b="1" dirty="0">
                <a:latin typeface="Arial" panose="020B0604020202020204" pitchFamily="34" charset="0"/>
                <a:cs typeface="Arial" panose="020B0604020202020204" pitchFamily="34" charset="0"/>
              </a:rPr>
              <a:t>لماذا يريد الله أن يخلص الخطاة ؟</a:t>
            </a:r>
            <a:endParaRPr lang="en-US" b="1"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8496" y="3817590"/>
            <a:ext cx="9144000" cy="23181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محبة الله</a:t>
            </a:r>
          </a:p>
          <a:p>
            <a:pPr marR="0" lvl="0" algn="r" defTabSz="914400" rtl="0" eaLnBrk="0" fontAlgn="base" latinLnBrk="0" hangingPunct="0">
              <a:lnSpc>
                <a:spcPct val="100000"/>
              </a:lnSpc>
              <a:spcBef>
                <a:spcPct val="0"/>
              </a:spcBef>
              <a:spcAft>
                <a:spcPct val="0"/>
              </a:spcAft>
              <a:buClrTx/>
              <a:buSzTx/>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نعمة الله</a:t>
            </a:r>
          </a:p>
          <a:p>
            <a:pPr marR="0" lvl="0" algn="r" defTabSz="914400" rtl="0" eaLnBrk="0" fontAlgn="base" latinLnBrk="0" hangingPunct="0">
              <a:lnSpc>
                <a:spcPct val="100000"/>
              </a:lnSpc>
              <a:spcBef>
                <a:spcPct val="0"/>
              </a:spcBef>
              <a:spcAft>
                <a:spcPct val="0"/>
              </a:spcAft>
              <a:buClrTx/>
              <a:buSzTx/>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a:t>
            </a:r>
            <a:r>
              <a:rPr kumimoji="0" lang="ar-JO" sz="4400" b="1" i="0" u="none" strike="noStrike" kern="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صلاح الله</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578850" y="64195"/>
            <a:ext cx="530915"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Box 6">
            <a:extLst>
              <a:ext uri="{FF2B5EF4-FFF2-40B4-BE49-F238E27FC236}">
                <a16:creationId xmlns:a16="http://schemas.microsoft.com/office/drawing/2014/main" id="{97702518-DB1F-CB4D-8406-9E786868C81B}"/>
              </a:ext>
            </a:extLst>
          </p:cNvPr>
          <p:cNvSpPr txBox="1"/>
          <p:nvPr/>
        </p:nvSpPr>
        <p:spPr>
          <a:xfrm>
            <a:off x="1551398" y="6485655"/>
            <a:ext cx="7488566"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charset="0"/>
                <a:ea typeface="ＭＳ Ｐゴシック" charset="0"/>
                <a:cs typeface="Times New Roman" charset="0"/>
              </a:rPr>
              <a:t>مقتبس من تشارلز رايري، اللاهوت الأساسي، 319</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11684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5">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999"/>
                                          </p:stCondLst>
                                        </p:cTn>
                                        <p:tgtEl>
                                          <p:spTgt spid="5">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999"/>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20300" y="3379981"/>
            <a:ext cx="8037252" cy="3425714"/>
          </a:xfrm>
          <a:prstGeom prst="rect">
            <a:avLst/>
          </a:prstGeom>
        </p:spPr>
      </p:pic>
      <p:sp>
        <p:nvSpPr>
          <p:cNvPr id="900098" name="Rectangle 2"/>
          <p:cNvSpPr>
            <a:spLocks noGrp="1" noChangeArrowheads="1"/>
          </p:cNvSpPr>
          <p:nvPr>
            <p:ph type="ctrTitle"/>
          </p:nvPr>
        </p:nvSpPr>
        <p:spPr>
          <a:xfrm>
            <a:off x="0" y="-32760"/>
            <a:ext cx="9144000" cy="318865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فقالت المرأة للحية من ثمر شجر الجنة نأكل وأما ثمر الشجرة التي في وسط الجنة فقال الله لا تاكلا منه ولا تمساه لئلا تموتا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 2 –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936829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نستطيع أن نلمسه</a:t>
            </a:r>
            <a:r>
              <a:rPr lang="ru-RU"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الناموسية</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شككت حواء في كلمة الله </a:t>
            </a:r>
            <a:r>
              <a:rPr kumimoji="0" lang="ar-JO"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باعتبارها ناموسية </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 1 -3</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8135429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858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المواجهة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002466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161" y="-70736"/>
            <a:ext cx="7494810" cy="69202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أريد أن اكون كالله</a:t>
            </a:r>
            <a:r>
              <a:rPr lang="ru-RU"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الكبرياء</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0" y="4787065"/>
            <a:ext cx="9144000" cy="1911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شككت حواء بصلاح الله </a:t>
            </a: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كما لو أنه يمسكها من الخلف (3 : 4 – 5)</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505988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53" y="153980"/>
            <a:ext cx="9244361" cy="57843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034433"/>
            <a:ext cx="9036496" cy="3786219"/>
          </a:xfrm>
          <a:effectLst>
            <a:outerShdw blurRad="63500" dist="35921" dir="2700000" algn="ctr" rotWithShape="0">
              <a:schemeClr val="tx2">
                <a:alpha val="74998"/>
              </a:schemeClr>
            </a:outerShdw>
          </a:effectLst>
        </p:spPr>
        <p:txBody>
          <a:bodyPr anchor="t"/>
          <a:lstStyle/>
          <a:p>
            <a:pPr rtl="1">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فقالت الحية للمرأة لن تموتا بل الله عالم أنه يوم تأكلان منه تنفتح أعينكما وتكونان كالله عارفين الخير والشر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 4 – 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556149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a:srcRect r="66018"/>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2"/>
          <p:cNvSpPr txBox="1">
            <a:spLocks noChangeArrowheads="1"/>
          </p:cNvSpPr>
          <p:nvPr/>
        </p:nvSpPr>
        <p:spPr bwMode="auto">
          <a:xfrm>
            <a:off x="1257661" y="456149"/>
            <a:ext cx="3491036" cy="132343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ＭＳ Ｐゴシック" charset="0"/>
                <a:cs typeface="Arial"/>
              </a:rPr>
              <a:t>لن تموتا بل الله عالم أنه يوم تأكلان منه تنفتح أعينكما وتكونان كالله عارفين الخير والشر</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43803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a:srcRect l="33161" r="33199"/>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2"/>
          <p:cNvSpPr txBox="1">
            <a:spLocks noChangeArrowheads="1"/>
          </p:cNvSpPr>
          <p:nvPr/>
        </p:nvSpPr>
        <p:spPr bwMode="auto">
          <a:xfrm>
            <a:off x="2606263" y="555087"/>
            <a:ext cx="3143427"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نداءك الواضح لكبريائنا وسذاجتنا لا يضاهي الأمان والفرح الذي نتمتع به هنا في حضرة الله.</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59379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a:srcRect l="66117"/>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4014300" y="589292"/>
            <a:ext cx="2683565" cy="101566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إنه عضوي ، غني بمضادات الأكسدة ، وهو متوفر الآن بشكل مريح</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2"/>
          <p:cNvSpPr txBox="1">
            <a:spLocks noChangeArrowheads="1"/>
          </p:cNvSpPr>
          <p:nvPr/>
        </p:nvSpPr>
        <p:spPr bwMode="auto">
          <a:xfrm>
            <a:off x="7294222" y="822171"/>
            <a:ext cx="1800083" cy="707886"/>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ＭＳ Ｐゴシック" charset="0"/>
                <a:cs typeface="Arial"/>
              </a:rPr>
              <a:t>سوف نأخذ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ＭＳ Ｐゴシック" charset="0"/>
                <a:cs typeface="Arial"/>
              </a:rPr>
              <a:t>اثنتين</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14634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p:spPr>
        <p:txBody>
          <a:bodyPr anchor="ctr"/>
          <a:lstStyle/>
          <a:p>
            <a:pPr rtl="1">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وأوصى الرب الإله آدم قائلاً من جميع شجر الجنة تأكل أكلاً وأما شجرة معرفة الخير والشر فلا تاكل منها لأنك يوم تأكل منها موتاً تموت</a:t>
            </a:r>
            <a:b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(2 : 16 – 17)</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2138677"/>
            <a:ext cx="9144000" cy="4914900"/>
          </a:xfrm>
          <a:prstGeom prst="rect">
            <a:avLst/>
          </a:prstGeom>
        </p:spPr>
      </p:pic>
    </p:spTree>
    <p:extLst>
      <p:ext uri="{BB962C8B-B14F-4D97-AF65-F5344CB8AC3E}">
        <p14:creationId xmlns:p14="http://schemas.microsoft.com/office/powerpoint/2010/main" val="329225919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4902" y="2692552"/>
            <a:ext cx="7239097" cy="4165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p:spPr>
        <p:txBody>
          <a:bodyPr anchor="t"/>
          <a:lstStyle/>
          <a:p>
            <a:pPr rtl="1">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فرأت المرأة أن الشجرة جيدة للأكل وأنها بهجة للعيون وأن الشجرة شهية للنظر فأخذت من ثمرها وأكلت وأعطت رجلها أيضاً معها فأكل (3 : 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75052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pPr algn="r"/>
            <a:r>
              <a:rPr lang="ar-JO" sz="4000" b="1" i="1" dirty="0">
                <a:solidFill>
                  <a:srgbClr val="FFFF00"/>
                </a:solidFill>
              </a:rPr>
              <a:t>لماذا أيضاً </a:t>
            </a:r>
            <a:r>
              <a:rPr lang="ar-JO" sz="4000" b="1" i="1" dirty="0"/>
              <a:t>خلصنا الله ؟</a:t>
            </a:r>
            <a:endParaRPr lang="en-US" sz="4000" b="1" dirty="0"/>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لأننا نحن عمله مخلوقين في المسيح يسوع لأعمال صالحة قد سبق الله فأعدها لكي نسلك فيها (أف 2: 10)</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لإظهار صلاحه من خلال أعمالنا الصالحة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7084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6945" name="Picture 2"/>
          <p:cNvPicPr>
            <a:picLocks noChangeAspect="1" noChangeArrowheads="1"/>
          </p:cNvPicPr>
          <p:nvPr/>
        </p:nvPicPr>
        <p:blipFill>
          <a:blip r:embed="rId4">
            <a:extLst>
              <a:ext uri="{28A0092B-C50C-407E-A947-70E740481C1C}">
                <a14:useLocalDpi xmlns:a14="http://schemas.microsoft.com/office/drawing/2010/main" val="0"/>
              </a:ext>
            </a:extLst>
          </a:blip>
          <a:srcRect l="5196" b="16100"/>
          <a:stretch>
            <a:fillRect/>
          </a:stretch>
        </p:blipFill>
        <p:spPr bwMode="auto">
          <a:xfrm>
            <a:off x="1447800" y="7938"/>
            <a:ext cx="5967413"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AutoShape 3"/>
          <p:cNvSpPr>
            <a:spLocks noChangeArrowheads="1"/>
          </p:cNvSpPr>
          <p:nvPr/>
        </p:nvSpPr>
        <p:spPr bwMode="auto">
          <a:xfrm>
            <a:off x="1600200" y="990600"/>
            <a:ext cx="4953000" cy="3886200"/>
          </a:xfrm>
          <a:prstGeom prst="triangle">
            <a:avLst>
              <a:gd name="adj" fmla="val 50000"/>
            </a:avLst>
          </a:prstGeom>
          <a:noFill/>
          <a:ln w="76200">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glow rad="152400">
                  <a:srgbClr val="000000">
                    <a:alpha val="93000"/>
                  </a:srgbClr>
                </a:glow>
              </a:effectLst>
              <a:uLnTx/>
              <a:uFillTx/>
              <a:latin typeface="Arial"/>
              <a:ea typeface="ＭＳ Ｐゴシック" pitchFamily="-112" charset="-128"/>
              <a:cs typeface="Arial"/>
            </a:endParaRPr>
          </a:p>
        </p:txBody>
      </p:sp>
      <p:sp>
        <p:nvSpPr>
          <p:cNvPr id="608260" name="Text Box 4"/>
          <p:cNvSpPr txBox="1">
            <a:spLocks noChangeArrowheads="1"/>
          </p:cNvSpPr>
          <p:nvPr/>
        </p:nvSpPr>
        <p:spPr bwMode="auto">
          <a:xfrm>
            <a:off x="381000"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rPr>
              <a:t>الشك</a:t>
            </a:r>
            <a:endParaRPr kumimoji="0" lang="en-US"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endParaRPr>
          </a:p>
        </p:txBody>
      </p:sp>
      <p:sp>
        <p:nvSpPr>
          <p:cNvPr id="608261" name="Text Box 5"/>
          <p:cNvSpPr txBox="1">
            <a:spLocks noChangeArrowheads="1"/>
          </p:cNvSpPr>
          <p:nvPr/>
        </p:nvSpPr>
        <p:spPr bwMode="auto">
          <a:xfrm>
            <a:off x="5486400"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rPr>
              <a:t>الإنكار</a:t>
            </a:r>
            <a:endParaRPr kumimoji="0" lang="en-US"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endParaRPr>
          </a:p>
        </p:txBody>
      </p:sp>
      <p:sp>
        <p:nvSpPr>
          <p:cNvPr id="608262" name="Text Box 6"/>
          <p:cNvSpPr txBox="1">
            <a:spLocks noChangeArrowheads="1"/>
          </p:cNvSpPr>
          <p:nvPr/>
        </p:nvSpPr>
        <p:spPr bwMode="auto">
          <a:xfrm>
            <a:off x="2857500" y="5699125"/>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rPr>
              <a:t>العصيان</a:t>
            </a:r>
            <a:endParaRPr kumimoji="0" lang="en-US"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endParaRPr>
          </a:p>
        </p:txBody>
      </p:sp>
      <p:sp>
        <p:nvSpPr>
          <p:cNvPr id="608263" name="Text Box 7"/>
          <p:cNvSpPr txBox="1">
            <a:spLocks noChangeArrowheads="1"/>
          </p:cNvSpPr>
          <p:nvPr/>
        </p:nvSpPr>
        <p:spPr bwMode="auto">
          <a:xfrm>
            <a:off x="5334000"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rPr>
              <a:t>المشاعر</a:t>
            </a:r>
            <a:endParaRPr kumimoji="0" lang="en-US"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endParaRPr>
          </a:p>
        </p:txBody>
      </p:sp>
      <p:sp>
        <p:nvSpPr>
          <p:cNvPr id="608264" name="Text Box 8"/>
          <p:cNvSpPr txBox="1">
            <a:spLocks noChangeArrowheads="1"/>
          </p:cNvSpPr>
          <p:nvPr/>
        </p:nvSpPr>
        <p:spPr bwMode="auto">
          <a:xfrm>
            <a:off x="2667000" y="5029200"/>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rPr>
              <a:t>الإرادة</a:t>
            </a:r>
            <a:endParaRPr kumimoji="0" lang="en-US"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endParaRPr>
          </a:p>
        </p:txBody>
      </p:sp>
      <p:sp>
        <p:nvSpPr>
          <p:cNvPr id="608265" name="Text Box 9"/>
          <p:cNvSpPr txBox="1">
            <a:spLocks noChangeArrowheads="1"/>
          </p:cNvSpPr>
          <p:nvPr/>
        </p:nvSpPr>
        <p:spPr bwMode="auto">
          <a:xfrm>
            <a:off x="228600"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rPr>
              <a:t>الذهن</a:t>
            </a:r>
            <a:endParaRPr kumimoji="0" lang="en-US" sz="36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endParaRPr>
          </a:p>
        </p:txBody>
      </p:sp>
      <p:sp>
        <p:nvSpPr>
          <p:cNvPr id="608267" name="Text Box 11"/>
          <p:cNvSpPr txBox="1">
            <a:spLocks noChangeArrowheads="1"/>
          </p:cNvSpPr>
          <p:nvPr/>
        </p:nvSpPr>
        <p:spPr bwMode="auto">
          <a:xfrm>
            <a:off x="4876800" y="6248400"/>
            <a:ext cx="4267200" cy="52322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rPr>
              <a:t>تكوين 3</a:t>
            </a:r>
            <a:endParaRPr kumimoji="0" lang="en-US" sz="28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pitchFamily="-112" charset="-128"/>
              <a:cs typeface="Arial"/>
            </a:endParaRPr>
          </a:p>
        </p:txBody>
      </p:sp>
      <p:sp>
        <p:nvSpPr>
          <p:cNvPr id="466954" name="Text Box 12"/>
          <p:cNvSpPr txBox="1">
            <a:spLocks noChangeArrowheads="1"/>
          </p:cNvSpPr>
          <p:nvPr/>
        </p:nvSpPr>
        <p:spPr bwMode="auto">
          <a:xfrm>
            <a:off x="8578850"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charset="0"/>
                <a:cs typeface="Arial"/>
              </a:rPr>
              <a:t>64</a:t>
            </a:r>
            <a:endParaRPr kumimoji="0" lang="en-US" altLang="zh-CN" sz="2000" b="1" i="0" u="none" strike="noStrike" kern="1200" cap="none" spc="0" normalizeH="0" baseline="0" noProof="0" dirty="0">
              <a:ln>
                <a:noFill/>
              </a:ln>
              <a:solidFill>
                <a:srgbClr val="FFFFFF"/>
              </a:solidFill>
              <a:effectLst>
                <a:glow rad="152400">
                  <a:srgbClr val="000000">
                    <a:alpha val="93000"/>
                  </a:srgbClr>
                </a:glow>
              </a:effectLst>
              <a:uLnTx/>
              <a:uFillTx/>
              <a:latin typeface="Arial"/>
              <a:ea typeface="ＭＳ Ｐゴシック" charset="0"/>
              <a:cs typeface="Arial"/>
            </a:endParaRPr>
          </a:p>
        </p:txBody>
      </p:sp>
      <p:sp>
        <p:nvSpPr>
          <p:cNvPr id="608269" name="Text Box 13"/>
          <p:cNvSpPr txBox="1">
            <a:spLocks noChangeArrowheads="1"/>
          </p:cNvSpPr>
          <p:nvPr/>
        </p:nvSpPr>
        <p:spPr bwMode="auto">
          <a:xfrm>
            <a:off x="2743200" y="3032125"/>
            <a:ext cx="2895600" cy="147732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66"/>
                </a:solidFill>
                <a:effectLst>
                  <a:glow rad="152400">
                    <a:srgbClr val="000000">
                      <a:alpha val="93000"/>
                    </a:srgbClr>
                  </a:glow>
                </a:effectLst>
                <a:uLnTx/>
                <a:uFillTx/>
                <a:latin typeface="Arial"/>
                <a:ea typeface="ＭＳ Ｐゴシック" pitchFamily="-112" charset="-128"/>
                <a:cs typeface="Arial"/>
              </a:rPr>
              <a:t>الشيطان يحكم </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66"/>
                </a:solidFill>
                <a:effectLst>
                  <a:glow rad="152400">
                    <a:srgbClr val="000000">
                      <a:alpha val="93000"/>
                    </a:srgbClr>
                  </a:glow>
                </a:effectLst>
                <a:uLnTx/>
                <a:uFillTx/>
                <a:latin typeface="Arial"/>
                <a:ea typeface="ＭＳ Ｐゴシック" pitchFamily="-112" charset="-128"/>
                <a:cs typeface="Arial"/>
              </a:rPr>
              <a:t>ضد الله</a:t>
            </a:r>
            <a:endParaRPr kumimoji="0" lang="en-US" sz="3600" b="1" i="0" u="none" strike="noStrike" kern="1200" cap="none" spc="0" normalizeH="0" baseline="0" noProof="0" dirty="0">
              <a:ln>
                <a:noFill/>
              </a:ln>
              <a:solidFill>
                <a:srgbClr val="FFFF66"/>
              </a:solidFill>
              <a:effectLst>
                <a:glow rad="152400">
                  <a:srgbClr val="000000">
                    <a:alpha val="93000"/>
                  </a:srgbClr>
                </a:glow>
              </a:effectLst>
              <a:uLnTx/>
              <a:uFillTx/>
              <a:latin typeface="Arial"/>
              <a:ea typeface="ＭＳ Ｐゴシック" pitchFamily="-112" charset="-128"/>
              <a:cs typeface="Arial"/>
            </a:endParaRPr>
          </a:p>
        </p:txBody>
      </p:sp>
      <p:sp>
        <p:nvSpPr>
          <p:cNvPr id="608270" name="Rectangle 14"/>
          <p:cNvSpPr>
            <a:spLocks noGrp="1" noChangeArrowheads="1"/>
          </p:cNvSpPr>
          <p:nvPr>
            <p:ph type="title" idx="4294967295"/>
          </p:nvPr>
        </p:nvSpPr>
        <p:spPr>
          <a:xfrm>
            <a:off x="0" y="228600"/>
            <a:ext cx="7772400" cy="830997"/>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ar-JO" sz="4800" b="1" dirty="0">
                <a:solidFill>
                  <a:srgbClr val="00FFFF"/>
                </a:solidFill>
                <a:effectLst>
                  <a:glow rad="152400">
                    <a:schemeClr val="tx1">
                      <a:alpha val="93000"/>
                    </a:schemeClr>
                  </a:glow>
                </a:effectLst>
                <a:latin typeface="Arial"/>
                <a:ea typeface="ＭＳ Ｐゴシック" pitchFamily="-112" charset="-128"/>
                <a:cs typeface="Arial"/>
              </a:rPr>
              <a:t>الإستسلام للإغواء</a:t>
            </a:r>
            <a:endParaRPr lang="en-US" sz="4800" b="1" dirty="0">
              <a:solidFill>
                <a:srgbClr val="00FFFF"/>
              </a:solidFill>
              <a:effectLst>
                <a:glow rad="152400">
                  <a:schemeClr val="tx1">
                    <a:alpha val="93000"/>
                  </a:schemeClr>
                </a:glow>
              </a:effectLst>
              <a:latin typeface="Arial"/>
              <a:ea typeface="ＭＳ Ｐゴシック" pitchFamily="-112" charset="-128"/>
              <a:cs typeface="Arial"/>
            </a:endParaRPr>
          </a:p>
        </p:txBody>
      </p:sp>
    </p:spTree>
    <p:extLst>
      <p:ext uri="{BB962C8B-B14F-4D97-AF65-F5344CB8AC3E}">
        <p14:creationId xmlns:p14="http://schemas.microsoft.com/office/powerpoint/2010/main" val="70641611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08260"/>
                                        </p:tgtEl>
                                        <p:attrNameLst>
                                          <p:attrName>style.visibility</p:attrName>
                                        </p:attrNameLst>
                                      </p:cBhvr>
                                      <p:to>
                                        <p:strVal val="visible"/>
                                      </p:to>
                                    </p:set>
                                    <p:animEffect transition="in" filter="dissolve">
                                      <p:cBhvr>
                                        <p:cTn id="7" dur="500"/>
                                        <p:tgtEl>
                                          <p:spTgt spid="608260"/>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608261"/>
                                        </p:tgtEl>
                                        <p:attrNameLst>
                                          <p:attrName>style.visibility</p:attrName>
                                        </p:attrNameLst>
                                      </p:cBhvr>
                                      <p:to>
                                        <p:strVal val="visible"/>
                                      </p:to>
                                    </p:set>
                                    <p:animEffect transition="in" filter="dissolve">
                                      <p:cBhvr>
                                        <p:cTn id="11" dur="500"/>
                                        <p:tgtEl>
                                          <p:spTgt spid="608261"/>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608262"/>
                                        </p:tgtEl>
                                        <p:attrNameLst>
                                          <p:attrName>style.visibility</p:attrName>
                                        </p:attrNameLst>
                                      </p:cBhvr>
                                      <p:to>
                                        <p:strVal val="visible"/>
                                      </p:to>
                                    </p:set>
                                    <p:animEffect transition="in" filter="dissolve">
                                      <p:cBhvr>
                                        <p:cTn id="15" dur="500"/>
                                        <p:tgtEl>
                                          <p:spTgt spid="608262"/>
                                        </p:tgtEl>
                                      </p:cBhvr>
                                    </p:animEffect>
                                  </p:childTnLst>
                                </p:cTn>
                              </p:par>
                            </p:childTnLst>
                          </p:cTn>
                        </p:par>
                        <p:par>
                          <p:cTn id="16" fill="hold" nodeType="afterGroup">
                            <p:stCondLst>
                              <p:cond delay="7500"/>
                            </p:stCondLst>
                            <p:childTnLst>
                              <p:par>
                                <p:cTn id="17" presetID="9" presetClass="entr" presetSubtype="0" fill="hold" grpId="0" nodeType="afterEffect">
                                  <p:stCondLst>
                                    <p:cond delay="5000"/>
                                  </p:stCondLst>
                                  <p:childTnLst>
                                    <p:set>
                                      <p:cBhvr>
                                        <p:cTn id="18" dur="1" fill="hold">
                                          <p:stCondLst>
                                            <p:cond delay="0"/>
                                          </p:stCondLst>
                                        </p:cTn>
                                        <p:tgtEl>
                                          <p:spTgt spid="608269"/>
                                        </p:tgtEl>
                                        <p:attrNameLst>
                                          <p:attrName>style.visibility</p:attrName>
                                        </p:attrNameLst>
                                      </p:cBhvr>
                                      <p:to>
                                        <p:strVal val="visible"/>
                                      </p:to>
                                    </p:set>
                                    <p:animEffect transition="in" filter="dissolve">
                                      <p:cBhvr>
                                        <p:cTn id="19" dur="500"/>
                                        <p:tgtEl>
                                          <p:spTgt spid="608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0" grpId="0" autoUpdateAnimBg="0"/>
      <p:bldP spid="608261" grpId="0" autoUpdateAnimBg="0"/>
      <p:bldP spid="608262" grpId="0" autoUpdateAnimBg="0"/>
      <p:bldP spid="608269"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وأعطت رجلها أيضاً معها فأكل</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 6ب)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02468" y="1581418"/>
            <a:ext cx="7016731" cy="5276582"/>
          </a:xfrm>
          <a:prstGeom prst="rect">
            <a:avLst/>
          </a:prstGeom>
        </p:spPr>
      </p:pic>
    </p:spTree>
    <p:extLst>
      <p:ext uri="{BB962C8B-B14F-4D97-AF65-F5344CB8AC3E}">
        <p14:creationId xmlns:p14="http://schemas.microsoft.com/office/powerpoint/2010/main" val="5390407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6200" y="-76200"/>
            <a:ext cx="9296400" cy="7010400"/>
          </a:xfrm>
          <a:prstGeom prst="rect">
            <a:avLst/>
          </a:prstGeom>
          <a:solidFill>
            <a:schemeClr val="bg1">
              <a:lumMod val="50000"/>
            </a:schemeClr>
          </a:solidFill>
          <a:ln w="12700" cap="sq" cmpd="sng" algn="ctr">
            <a:solidFill>
              <a:schemeClr val="tx1"/>
            </a:solidFill>
            <a:prstDash val="solid"/>
            <a:round/>
            <a:headEnd type="none" w="sm" len="sm"/>
            <a:tailEnd type="none" w="sm" len="sm"/>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p:cNvSpPr/>
          <p:nvPr/>
        </p:nvSpPr>
        <p:spPr bwMode="auto">
          <a:xfrm>
            <a:off x="228600" y="228600"/>
            <a:ext cx="8686800" cy="6400800"/>
          </a:xfrm>
          <a:prstGeom prst="rect">
            <a:avLst/>
          </a:prstGeom>
          <a:solidFill>
            <a:srgbClr val="FFFFFF"/>
          </a:solidFill>
          <a:ln w="12700" cap="sq" cmpd="sng" algn="ctr">
            <a:solidFill>
              <a:schemeClr val="tx1"/>
            </a:solidFill>
            <a:prstDash val="solid"/>
            <a:round/>
            <a:headEnd type="none" w="sm" len="sm"/>
            <a:tailEnd type="none" w="sm" len="sm"/>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68995" name="TextBox 1"/>
          <p:cNvSpPr txBox="1">
            <a:spLocks noChangeArrowheads="1"/>
          </p:cNvSpPr>
          <p:nvPr/>
        </p:nvSpPr>
        <p:spPr bwMode="auto">
          <a:xfrm>
            <a:off x="228600" y="3848100"/>
            <a:ext cx="8686800" cy="25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3200" b="1" i="0" u="none" strike="noStrike" kern="1200" cap="none" spc="0" normalizeH="0" baseline="0" noProof="0" dirty="0">
              <a:ln>
                <a:noFill/>
              </a:ln>
              <a:solidFill>
                <a:srgbClr val="FCE20C"/>
              </a:solidFill>
              <a:effectLst>
                <a:glow rad="304800">
                  <a:prstClr val="black"/>
                </a:glo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يعكس الرسم التخطيطي الصيني لكلمة الشر سفر التكوين 3. ويحمل </a:t>
            </a:r>
            <a:r>
              <a:rPr kumimoji="0" lang="ar-JO" sz="3200"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الرمز الأخضر لكلمة حديقة</a:t>
            </a:r>
            <a:r>
              <a:rPr kumimoji="0" lang="ar-JO"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الموضوعة تحت </a:t>
            </a:r>
            <a:r>
              <a:rPr kumimoji="0" lang="ar-JO" sz="3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مساحة كبيرة باللون الأزرق</a:t>
            </a:r>
            <a:r>
              <a:rPr kumimoji="0" lang="ar-JO"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في الحديقة شجرتان باللون الأسود </a:t>
            </a:r>
            <a:r>
              <a:rPr kumimoji="0" lang="ar-JO"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وطفل يلعب </a:t>
            </a:r>
            <a:r>
              <a:rPr kumimoji="0" lang="ar-JO"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هناك. بجوار هذا الطفل توجد علامة صغيرة تعني </a:t>
            </a:r>
            <a:r>
              <a:rPr kumimoji="0" lang="ar-JO" sz="3200" b="0" i="0" u="none" strike="noStrike" kern="1200" cap="none" spc="0" normalizeH="0" baseline="0" noProof="0" dirty="0">
                <a:ln>
                  <a:noFill/>
                </a:ln>
                <a:solidFill>
                  <a:srgbClr val="FFFF00"/>
                </a:solidFill>
                <a:effectLst>
                  <a:glow rad="228600">
                    <a:prstClr val="black">
                      <a:alpha val="84000"/>
                    </a:prstClr>
                  </a:glow>
                </a:effectLst>
                <a:uLnTx/>
                <a:uFillTx/>
                <a:latin typeface="Arial" panose="020B0604020202020204" pitchFamily="34" charset="0"/>
                <a:cs typeface="Arial" panose="020B0604020202020204" pitchFamily="34" charset="0"/>
              </a:rPr>
              <a:t>الهمس</a:t>
            </a:r>
            <a:r>
              <a:rPr kumimoji="0" lang="ar-JO"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altLang="zh-CN" sz="3200" b="0" i="0" u="none" strike="noStrike" kern="1200" cap="none" spc="0" normalizeH="0" baseline="0" noProof="0" dirty="0">
              <a:ln>
                <a:noFill/>
              </a:ln>
              <a:solidFill>
                <a:srgbClr val="FCE20C"/>
              </a:solidFill>
              <a:effectLst>
                <a:glow rad="304800">
                  <a:prstClr val="black"/>
                </a:glow>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381000" y="1033463"/>
            <a:ext cx="2895600" cy="2667000"/>
          </a:xfrm>
        </p:spPr>
        <p:txBody>
          <a:bodyPr/>
          <a:lstStyle/>
          <a:p>
            <a:pPr>
              <a:defRPr/>
            </a:pP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مشكلتنا :</a:t>
            </a:r>
            <a:b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الشر</a:t>
            </a:r>
            <a:endParaRPr lang="en-US"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pic>
        <p:nvPicPr>
          <p:cNvPr id="468997" name="Picture 4" descr="Genesis Chinese for Ev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4288" y="381000"/>
            <a:ext cx="3490912"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231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مصدر</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الإغواء</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424113"/>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الجشع, الطمع</a:t>
            </a:r>
            <a:b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b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 العاشرة</a:t>
            </a: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والتباهي ب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المكانة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شهية للنظر</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يو 2 : 15 - 16</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424113"/>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88778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457200" y="4995863"/>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4, لو 4</a:t>
            </a: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934200" y="24241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حجارة إلى خبز</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934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امتلاك الممالك</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934200" y="4995863"/>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(رمي نفسه من الهيكل)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مقارنة بعض مقاطع رئيسية</a:t>
            </a:r>
            <a:endParaRPr kumimoji="0" lang="en-US" altLang="zh-CN" sz="20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8451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4760"/>
            <a:ext cx="9144000" cy="59740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nchor="ct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لعبة اللوم</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903761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61" y="50800"/>
            <a:ext cx="9144000" cy="6744667"/>
          </a:xfrm>
          <a:prstGeom prst="rect">
            <a:avLst/>
          </a:prstGeom>
        </p:spPr>
      </p:pic>
      <p:pic>
        <p:nvPicPr>
          <p:cNvPr id="3" name="Picture 2"/>
          <p:cNvPicPr>
            <a:picLocks noChangeAspect="1"/>
          </p:cNvPicPr>
          <p:nvPr/>
        </p:nvPicPr>
        <p:blipFill rotWithShape="1">
          <a:blip r:embed="rId4"/>
          <a:srcRect t="10090" b="29187"/>
          <a:stretch/>
        </p:blipFill>
        <p:spPr>
          <a:xfrm rot="10800000">
            <a:off x="3530600" y="1231899"/>
            <a:ext cx="2501900" cy="992558"/>
          </a:xfrm>
          <a:prstGeom prst="rect">
            <a:avLst/>
          </a:prstGeom>
          <a:ln w="57150" cmpd="sng">
            <a:solidFill>
              <a:schemeClr val="tx1"/>
            </a:solidFill>
          </a:ln>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rotWithShape="1">
          <a:blip r:embed="rId4"/>
          <a:srcRect t="10090" b="29187"/>
          <a:stretch/>
        </p:blipFill>
        <p:spPr>
          <a:xfrm rot="7006224">
            <a:off x="547193" y="3632200"/>
            <a:ext cx="2501900" cy="992558"/>
          </a:xfrm>
          <a:prstGeom prst="rect">
            <a:avLst/>
          </a:prstGeom>
          <a:ln w="57150" cmpd="sng">
            <a:solidFill>
              <a:schemeClr val="tx1"/>
            </a:solidFill>
          </a:ln>
        </p:spPr>
      </p:pic>
      <p:pic>
        <p:nvPicPr>
          <p:cNvPr id="6" name="Picture 5"/>
          <p:cNvPicPr>
            <a:picLocks noChangeAspect="1"/>
          </p:cNvPicPr>
          <p:nvPr/>
        </p:nvPicPr>
        <p:blipFill>
          <a:blip r:embed="rId5"/>
          <a:stretch>
            <a:fillRect/>
          </a:stretch>
        </p:blipFill>
        <p:spPr>
          <a:xfrm>
            <a:off x="0" y="5232400"/>
            <a:ext cx="2464294" cy="1563066"/>
          </a:xfrm>
          <a:prstGeom prst="rect">
            <a:avLst/>
          </a:prstGeom>
        </p:spPr>
      </p:pic>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nchor="ct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لعبة اللوم</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259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9" name="Picture 5"/>
          <p:cNvPicPr>
            <a:picLocks noChangeAspect="1" noChangeArrowheads="1"/>
          </p:cNvPicPr>
          <p:nvPr/>
        </p:nvPicPr>
        <p:blipFill>
          <a:blip r:embed="rId3">
            <a:extLst>
              <a:ext uri="{28A0092B-C50C-407E-A947-70E740481C1C}">
                <a14:useLocalDpi xmlns:a14="http://schemas.microsoft.com/office/drawing/2010/main" val="0"/>
              </a:ext>
            </a:extLst>
          </a:blip>
          <a:srcRect l="29407" r="31854" b="16100"/>
          <a:stretch>
            <a:fillRect/>
          </a:stretch>
        </p:blipFill>
        <p:spPr bwMode="auto">
          <a:xfrm>
            <a:off x="0" y="7938"/>
            <a:ext cx="24384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ar-JO" altLang="zh-CN" b="1" dirty="0">
                <a:latin typeface="Arial" panose="020B0604020202020204" pitchFamily="34" charset="0"/>
                <a:ea typeface="ＭＳ Ｐゴシック" charset="0"/>
                <a:cs typeface="Arial" panose="020B0604020202020204" pitchFamily="34" charset="0"/>
              </a:rPr>
              <a:t>النتائج المحزنة</a:t>
            </a:r>
            <a:endParaRPr lang="en-US" altLang="zh-CN" dirty="0">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استقلاليتنا جلبت اللوم, العار والألم</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 7 – 13, 17 – 19)</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0637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8403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68300" y="1102440"/>
            <a:ext cx="8382000" cy="314411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فانفتحت أعينهما وعلما أنهما عريانان فخاطا أوراق تين وصنعا لأنفسهما مآزر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 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918293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8209" name="Rectangle 19"/>
          <p:cNvSpPr>
            <a:spLocks noGrp="1" noChangeArrowheads="1"/>
          </p:cNvSpPr>
          <p:nvPr>
            <p:ph type="title" idx="4294967295"/>
          </p:nvPr>
        </p:nvSpPr>
        <p:spPr>
          <a:xfrm>
            <a:off x="2281465" y="304800"/>
            <a:ext cx="6862535" cy="1219200"/>
          </a:xfrm>
        </p:spPr>
        <p:txBody>
          <a:bodyPr>
            <a:normAutofit/>
          </a:bodyPr>
          <a:lstStyle/>
          <a:p>
            <a:pPr eaLnBrk="1" hangingPunct="1"/>
            <a:r>
              <a:rPr lang="ar-JO" altLang="zh-CN" sz="3600" b="1" dirty="0">
                <a:solidFill>
                  <a:schemeClr val="bg1"/>
                </a:solidFill>
                <a:latin typeface="Arial" panose="020B0604020202020204" pitchFamily="34" charset="0"/>
                <a:cs typeface="Arial" panose="020B0604020202020204" pitchFamily="34" charset="0"/>
              </a:rPr>
              <a:t>ماذا نتج عن السقوط ؟</a:t>
            </a:r>
            <a:br>
              <a:rPr lang="ar-JO" altLang="zh-CN" sz="3600" b="1" dirty="0">
                <a:solidFill>
                  <a:schemeClr val="bg1"/>
                </a:solidFill>
                <a:latin typeface="Arial" panose="020B0604020202020204" pitchFamily="34" charset="0"/>
                <a:cs typeface="Arial" panose="020B0604020202020204" pitchFamily="34" charset="0"/>
              </a:rPr>
            </a:br>
            <a:r>
              <a:rPr lang="en-US" altLang="zh-CN" sz="3600" b="1" dirty="0">
                <a:solidFill>
                  <a:schemeClr val="bg1"/>
                </a:solidFill>
                <a:latin typeface="Arial" panose="020B0604020202020204" pitchFamily="34" charset="0"/>
                <a:cs typeface="Arial" panose="020B0604020202020204" pitchFamily="34" charset="0"/>
              </a:rPr>
              <a:t>(</a:t>
            </a:r>
            <a:r>
              <a:rPr lang="ar-JO" altLang="zh-CN" sz="3600" b="1" dirty="0">
                <a:solidFill>
                  <a:schemeClr val="bg1"/>
                </a:solidFill>
                <a:latin typeface="Arial" panose="020B0604020202020204" pitchFamily="34" charset="0"/>
                <a:cs typeface="Arial" panose="020B0604020202020204" pitchFamily="34" charset="0"/>
              </a:rPr>
              <a:t>3 : 7 - 24</a:t>
            </a:r>
            <a:r>
              <a:rPr lang="en-US" altLang="zh-CN" sz="3600" b="1" dirty="0">
                <a:solidFill>
                  <a:schemeClr val="bg1"/>
                </a:solidFill>
                <a:latin typeface="Arial" panose="020B0604020202020204" pitchFamily="34" charset="0"/>
                <a:cs typeface="Arial" panose="020B0604020202020204" pitchFamily="34" charset="0"/>
              </a:rPr>
              <a:t>)</a:t>
            </a:r>
          </a:p>
        </p:txBody>
      </p:sp>
      <p:pic>
        <p:nvPicPr>
          <p:cNvPr id="478210" name="Picture 20" descr="Adam&amp;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 y="492125"/>
            <a:ext cx="22415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1" name="Rectangle 21"/>
          <p:cNvSpPr>
            <a:spLocks noChangeArrowheads="1"/>
          </p:cNvSpPr>
          <p:nvPr/>
        </p:nvSpPr>
        <p:spPr bwMode="auto">
          <a:xfrm>
            <a:off x="2241250" y="2318755"/>
            <a:ext cx="6629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لكل من آدم وحواء (7 – 13)</a:t>
            </a: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للحية (14 – 15)</a:t>
            </a: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لحواء (16)</a:t>
            </a: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b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لآدم (17 – 18)</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للبشرية (19)</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76342" name="WordArt 22" descr="Narrow vertical"/>
          <p:cNvSpPr>
            <a:spLocks noChangeArrowheads="1" noChangeShapeType="1" noTextEdit="1"/>
          </p:cNvSpPr>
          <p:nvPr/>
        </p:nvSpPr>
        <p:spPr bwMode="auto">
          <a:xfrm>
            <a:off x="7162800" y="1907420"/>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العار</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
        <p:nvSpPr>
          <p:cNvPr id="1976343" name="WordArt 23" descr="Narrow vertical"/>
          <p:cNvSpPr>
            <a:spLocks noChangeArrowheads="1" noChangeShapeType="1" noTextEdit="1"/>
          </p:cNvSpPr>
          <p:nvPr/>
        </p:nvSpPr>
        <p:spPr bwMode="auto">
          <a:xfrm>
            <a:off x="7162800" y="2760136"/>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الهزيمة</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
        <p:nvSpPr>
          <p:cNvPr id="1976344" name="WordArt 24" descr="Narrow vertical"/>
          <p:cNvSpPr>
            <a:spLocks noChangeArrowheads="1" noChangeShapeType="1" noTextEdit="1"/>
          </p:cNvSpPr>
          <p:nvPr/>
        </p:nvSpPr>
        <p:spPr bwMode="auto">
          <a:xfrm>
            <a:off x="7162800" y="3564472"/>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الألم</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
        <p:nvSpPr>
          <p:cNvPr id="1976345" name="WordArt 25" descr="Narrow vertical"/>
          <p:cNvSpPr>
            <a:spLocks noChangeArrowheads="1" noChangeShapeType="1" noTextEdit="1"/>
          </p:cNvSpPr>
          <p:nvPr/>
        </p:nvSpPr>
        <p:spPr bwMode="auto">
          <a:xfrm>
            <a:off x="7162800" y="4511632"/>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التعب</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293668361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76342"/>
                                        </p:tgtEl>
                                        <p:attrNameLst>
                                          <p:attrName>style.visibility</p:attrName>
                                        </p:attrNameLst>
                                      </p:cBhvr>
                                      <p:to>
                                        <p:strVal val="visible"/>
                                      </p:to>
                                    </p:set>
                                    <p:animEffect transition="in" filter="fade">
                                      <p:cBhvr>
                                        <p:cTn id="7" dur="500"/>
                                        <p:tgtEl>
                                          <p:spTgt spid="1976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6343"/>
                                        </p:tgtEl>
                                        <p:attrNameLst>
                                          <p:attrName>style.visibility</p:attrName>
                                        </p:attrNameLst>
                                      </p:cBhvr>
                                      <p:to>
                                        <p:strVal val="visible"/>
                                      </p:to>
                                    </p:set>
                                    <p:animEffect transition="in" filter="fade">
                                      <p:cBhvr>
                                        <p:cTn id="12" dur="500"/>
                                        <p:tgtEl>
                                          <p:spTgt spid="19763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76344"/>
                                        </p:tgtEl>
                                        <p:attrNameLst>
                                          <p:attrName>style.visibility</p:attrName>
                                        </p:attrNameLst>
                                      </p:cBhvr>
                                      <p:to>
                                        <p:strVal val="visible"/>
                                      </p:to>
                                    </p:set>
                                    <p:animEffect transition="in" filter="fade">
                                      <p:cBhvr>
                                        <p:cTn id="17" dur="500"/>
                                        <p:tgtEl>
                                          <p:spTgt spid="19763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76345"/>
                                        </p:tgtEl>
                                        <p:attrNameLst>
                                          <p:attrName>style.visibility</p:attrName>
                                        </p:attrNameLst>
                                      </p:cBhvr>
                                      <p:to>
                                        <p:strVal val="visible"/>
                                      </p:to>
                                    </p:set>
                                    <p:animEffect transition="in" filter="fade">
                                      <p:cBhvr>
                                        <p:cTn id="22" dur="500"/>
                                        <p:tgtEl>
                                          <p:spTgt spid="1976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2" grpId="0" animBg="1"/>
      <p:bldP spid="1976343" grpId="0" animBg="1"/>
      <p:bldP spid="1976344" grpId="0" animBg="1"/>
      <p:bldP spid="197634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1" descr="Gen 3 Hard Work in So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وقال لآدم لأنك سمعت لقول امرأتك وأكلت من الشجرة التي أوصيتك قائلاً لا تأكل منها ملعونة الأرض بسبك بالتعب تأكل منها كل أيام حياتك وشوكاً وحسكاً تنبت لك وتأكل عشب الحقل</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لعنت الأرض (تك 3 : 17 – 18)</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4254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8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6.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7.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8.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2132</TotalTime>
  <Words>6244</Words>
  <Application>Microsoft Office PowerPoint</Application>
  <PresentationFormat>On-screen Show (4:3)</PresentationFormat>
  <Paragraphs>853</Paragraphs>
  <Slides>129</Slides>
  <Notes>107</Notes>
  <HiddenSlides>5</HiddenSlides>
  <MMClips>0</MMClips>
  <ScaleCrop>false</ScaleCrop>
  <HeadingPairs>
    <vt:vector size="6" baseType="variant">
      <vt:variant>
        <vt:lpstr>Fonts Used</vt:lpstr>
      </vt:variant>
      <vt:variant>
        <vt:i4>17</vt:i4>
      </vt:variant>
      <vt:variant>
        <vt:lpstr>Theme</vt:lpstr>
      </vt:variant>
      <vt:variant>
        <vt:i4>31</vt:i4>
      </vt:variant>
      <vt:variant>
        <vt:lpstr>Slide Titles</vt:lpstr>
      </vt:variant>
      <vt:variant>
        <vt:i4>129</vt:i4>
      </vt:variant>
    </vt:vector>
  </HeadingPairs>
  <TitlesOfParts>
    <vt:vector size="177" baseType="lpstr">
      <vt:lpstr>宋体</vt:lpstr>
      <vt:lpstr>Arial</vt:lpstr>
      <vt:lpstr>Arial Black</vt:lpstr>
      <vt:lpstr>Arial Narrow</vt:lpstr>
      <vt:lpstr>Arial Narrow Bold</vt:lpstr>
      <vt:lpstr>Calibri</vt:lpstr>
      <vt:lpstr>Comic Sans MS</vt:lpstr>
      <vt:lpstr>Futura Condensed</vt:lpstr>
      <vt:lpstr>Garamond</vt:lpstr>
      <vt:lpstr>Georgia</vt:lpstr>
      <vt:lpstr>Helvetica</vt:lpstr>
      <vt:lpstr>Impact</vt:lpstr>
      <vt:lpstr>Microsoft PhagsPa</vt:lpstr>
      <vt:lpstr>Symbol</vt:lpstr>
      <vt:lpstr>Times New Roman</vt:lpstr>
      <vt:lpstr>Verdana</vt:lpstr>
      <vt:lpstr>Wingdings</vt:lpstr>
      <vt:lpstr>49_Blank Presentation</vt:lpstr>
      <vt:lpstr>Orbit</vt:lpstr>
      <vt:lpstr>2_Office Theme</vt:lpstr>
      <vt:lpstr>16_Default Design</vt:lpstr>
      <vt:lpstr>1_Blank Presentation</vt:lpstr>
      <vt:lpstr>Selling a Product or Service</vt:lpstr>
      <vt:lpstr>33_Default Design</vt:lpstr>
      <vt:lpstr>13_Default Design</vt:lpstr>
      <vt:lpstr>1_Orbit</vt:lpstr>
      <vt:lpstr>17_Default Design</vt:lpstr>
      <vt:lpstr>1_Office Theme</vt:lpstr>
      <vt:lpstr>18_Default Design</vt:lpstr>
      <vt:lpstr>6_Topo</vt:lpstr>
      <vt:lpstr>37_Office Theme</vt:lpstr>
      <vt:lpstr>3_Orbit</vt:lpstr>
      <vt:lpstr>50_Blank Presentation</vt:lpstr>
      <vt:lpstr>19_Default Design</vt:lpstr>
      <vt:lpstr>28_Default Design</vt:lpstr>
      <vt:lpstr>1_PPT White on Black Format</vt:lpstr>
      <vt:lpstr>Default Design</vt:lpstr>
      <vt:lpstr>3_Default Design</vt:lpstr>
      <vt:lpstr>3_Office Theme</vt:lpstr>
      <vt:lpstr>1_Default Design</vt:lpstr>
      <vt:lpstr>1_Title &amp; Bullets</vt:lpstr>
      <vt:lpstr>2_Title &amp; Bullets</vt:lpstr>
      <vt:lpstr>3_Title &amp; Bullets</vt:lpstr>
      <vt:lpstr>16_Blank Presentation</vt:lpstr>
      <vt:lpstr>4_Cascade</vt:lpstr>
      <vt:lpstr>2_Blank Presentation</vt:lpstr>
      <vt:lpstr>1_14 Literary 2 - Dead Sea Scrolls</vt:lpstr>
      <vt:lpstr>1_Lock And Key</vt:lpstr>
      <vt:lpstr>الخليقة والسقوط</vt:lpstr>
      <vt:lpstr>أزمنة الخلاص الثلاث </vt:lpstr>
      <vt:lpstr>لماذا يريد الله أن يخلص الخطاة ؟</vt:lpstr>
      <vt:lpstr>القانون الإلهي</vt:lpstr>
      <vt:lpstr>لماذا يريد الله أن يخلص الخطاة ؟</vt:lpstr>
      <vt:lpstr>لماذا خلصنا الله ؟</vt:lpstr>
      <vt:lpstr>كيف يخلصنا الله ؟</vt:lpstr>
      <vt:lpstr>لماذا يريد الله أن يخلص الخطاة ؟</vt:lpstr>
      <vt:lpstr>لماذا أيضاً خلصنا الله ؟</vt:lpstr>
      <vt:lpstr>لماذا ندرس الخلاص ؟</vt:lpstr>
      <vt:lpstr>الرجوع (غل 1: 6-7)</vt:lpstr>
      <vt:lpstr>الرجوع (غل 1: 8-9)</vt:lpstr>
      <vt:lpstr>لماذا ندرس الخلاص ؟</vt:lpstr>
      <vt:lpstr>أقدام جميلة</vt:lpstr>
      <vt:lpstr>سؤال للنقاش في مجموعات صغيرة ما هي مشكلتنا كبشر ؟</vt:lpstr>
      <vt:lpstr>أبقراط</vt:lpstr>
      <vt:lpstr>البوذية</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 شكل يسوع آدم من التراب (يو 1 : 3,     تك 2 : 7)</vt:lpstr>
      <vt:lpstr>تكوين 2 : 7</vt:lpstr>
      <vt:lpstr>Gen. 2:22 NAS</vt:lpstr>
      <vt:lpstr>خلق يسوع آدم وحواء (تك2 : 21 – 23,  يو 1 : 3)  </vt:lpstr>
      <vt:lpstr>صورة الأطفال آدم وحواء</vt:lpstr>
      <vt:lpstr>آدم وحواء مع الحية</vt:lpstr>
      <vt:lpstr>The Image of God</vt:lpstr>
      <vt:lpstr>تك 3 : 20 و 1 كو 15 : 45</vt:lpstr>
      <vt:lpstr>صورة الله</vt:lpstr>
      <vt:lpstr>الله : لقد خلقت فترة من 24 ساعة تتراوح بين النور والظلمة على الأرض ...</vt:lpstr>
      <vt:lpstr>مجموعة من وجهات النظر</vt:lpstr>
      <vt:lpstr>مجموعة من وجهات النظر</vt:lpstr>
      <vt:lpstr>مجموعة من وجهات النظر</vt:lpstr>
      <vt:lpstr>تطور ؟</vt:lpstr>
      <vt:lpstr>التطور             الإيماني</vt:lpstr>
      <vt:lpstr>التطور يعتمد على نظرية الأشكال الإنتقالية التي كان من الممكن أن تكون فريسة سهلة</vt:lpstr>
      <vt:lpstr>هل عاشت الديناصورات         قبل البشر ؟</vt:lpstr>
      <vt:lpstr>تنازل البشر</vt:lpstr>
      <vt:lpstr>التنازل يستمر</vt:lpstr>
      <vt:lpstr>رجل بلتداون (1912)</vt:lpstr>
      <vt:lpstr>رجل بلتداون (1912)</vt:lpstr>
      <vt:lpstr>رجل نبراسكا (1922)</vt:lpstr>
      <vt:lpstr>رجل نياندرتال (1860)</vt:lpstr>
      <vt:lpstr>أحب لوسي (1973)</vt:lpstr>
      <vt:lpstr>كل الآخرين مرفوضين</vt:lpstr>
      <vt:lpstr>Expelled Movie Clip</vt:lpstr>
      <vt:lpstr>The Evolution of Man</vt:lpstr>
      <vt:lpstr>المشاكل اللاهوتية حول      التطور الإيماني</vt:lpstr>
      <vt:lpstr>قصة الخليقة</vt:lpstr>
      <vt:lpstr>متى يبدأ اليوم</vt:lpstr>
      <vt:lpstr>هل تكوين 1 – 11 حقيقة تاريخية ؟</vt:lpstr>
      <vt:lpstr>السقوط وأصل الشر الأخلاقي</vt:lpstr>
      <vt:lpstr>آدم مقابل المسيح</vt:lpstr>
      <vt:lpstr>أصل الإنسان</vt:lpstr>
      <vt:lpstr>الإنتخاب الطبيعي,            الموت والمعاناة</vt:lpstr>
      <vt:lpstr>من هو الإنسان بالحقيقة ؟</vt:lpstr>
      <vt:lpstr>الإنسان مثل الحيوانات  يتكاثر حسب نوعه</vt:lpstr>
      <vt:lpstr>الفروقات بين البشر والحيوانات</vt:lpstr>
      <vt:lpstr>ما هي هذه الصورة ؟</vt:lpstr>
      <vt:lpstr>هل جاءت الحياة بالصدفة ؟</vt:lpstr>
      <vt:lpstr>خذ قرارك كيف جاء النظام ؟</vt:lpstr>
      <vt:lpstr>AiG Web Address 00439</vt:lpstr>
      <vt:lpstr>يستمر الخلق إلى تكوين 3</vt:lpstr>
      <vt:lpstr>بدأت الحياة بشكل عظيم للحيوانات</vt:lpstr>
      <vt:lpstr>بدأت الحياة بشكل عظيم للحيوانات</vt:lpstr>
      <vt:lpstr>بدأت الحياة بشكل عظيم للبشر</vt:lpstr>
      <vt:lpstr>Life started great for people</vt:lpstr>
      <vt:lpstr>لكن الله أراد أن يتضمن ذلك الأشجار أيضاً</vt:lpstr>
      <vt:lpstr>تكوين 2 : 16 - 17</vt:lpstr>
      <vt:lpstr>سقط الشيطان بعد اليوم السابع من التاريخ مباشرة</vt:lpstr>
      <vt:lpstr>تكوين 3</vt:lpstr>
      <vt:lpstr>1. نحن نثق بأنفسنا بدلاً من الله </vt:lpstr>
      <vt:lpstr>نحاول أن نعيش بدون الله (3 : 1 – 7)</vt:lpstr>
      <vt:lpstr>وكانت الحية أحيل جميع حيوانات البرية التي عملها الرب الإله فقالت للمرأة أحقاً قال الله لا تأكلا من كل شجر الجنة  (3 : 1)</vt:lpstr>
      <vt:lpstr>فقالت المرأة للحية من ثمر شجر الجنة نأكل وأما ثمر الشجرة التي في وسط الجنة فقال الله لا تاكلا منه ولا تمساه لئلا تموتا (3 : 2 – 3)</vt:lpstr>
      <vt:lpstr>“لا نستطيع أن نلمسه" (الناموسية)</vt:lpstr>
      <vt:lpstr>المواجهة</vt:lpstr>
      <vt:lpstr>“أريد أن اكون كالله" (الكبرياء)</vt:lpstr>
      <vt:lpstr>فقالت الحية للمرأة لن تموتا بل الله عالم أنه يوم تأكلان منه تنفتح أعينكما وتكونان كالله عارفين الخير والشر (3 : 4 – 5)</vt:lpstr>
      <vt:lpstr>Convincing Dialogue</vt:lpstr>
      <vt:lpstr>Convincing Dialogue</vt:lpstr>
      <vt:lpstr>Convincing Dialogue</vt:lpstr>
      <vt:lpstr>وأوصى الرب الإله آدم قائلاً من جميع شجر الجنة تأكل أكلاً وأما شجرة معرفة الخير والشر فلا تاكل منها لأنك يوم تأكل منها موتاً تموت (2 : 16 – 17)</vt:lpstr>
      <vt:lpstr>فرأت المرأة أن الشجرة جيدة للأكل وأنها بهجة للعيون وأن الشجرة شهية للنظر فأخذت من ثمرها وأكلت وأعطت رجلها أيضاً معها فأكل (3 : 6)</vt:lpstr>
      <vt:lpstr>الإستسلام للإغواء</vt:lpstr>
      <vt:lpstr>وأعطت رجلها أيضاً معها فأكل (3 : 6ب)</vt:lpstr>
      <vt:lpstr>مشكلتنا : الشر</vt:lpstr>
      <vt:lpstr>أمور العالم</vt:lpstr>
      <vt:lpstr>لعبة اللوم</vt:lpstr>
      <vt:lpstr>لعبة اللوم</vt:lpstr>
      <vt:lpstr>النتائج المحزنة</vt:lpstr>
      <vt:lpstr>فانفتحت أعينهما وعلما أنهما عريانان فخاطا أوراق تين وصنعا لأنفسهما مآزر (3 : 7)</vt:lpstr>
      <vt:lpstr>ماذا نتج عن السقوط ؟ (3 : 7 - 24)</vt:lpstr>
      <vt:lpstr>وقال لآدم لأنك سمعت لقول امرأتك وأكلت من الشجرة التي أوصيتك قائلاً لا تأكل منها ملعونة الأرض بسبك بالتعب تأكل منها كل أيام حياتك وشوكاً وحسكاً تنبت لك وتأكل عشب الحقل</vt:lpstr>
      <vt:lpstr>بعرق وجهك تأكل خبزاً حتى تعود إلى الأرض التي أخذت منها لأنك تراب وإلى تراب تعود (3 : 19)</vt:lpstr>
      <vt:lpstr>Adam died</vt:lpstr>
      <vt:lpstr>ماذا نتج عن السقوط ؟ (3 : 7 - 24)</vt:lpstr>
      <vt:lpstr>نتائج الخطية</vt:lpstr>
      <vt:lpstr>متى دخل الموت إلى العالم ؟</vt:lpstr>
      <vt:lpstr>هل وجد الموت قبل الخطية ؟</vt:lpstr>
      <vt:lpstr>تاريخين للموت</vt:lpstr>
      <vt:lpstr>Fossils on Garden of Eden</vt:lpstr>
      <vt:lpstr>رومية 5 : 12</vt:lpstr>
      <vt:lpstr> رومية 5 : 12</vt:lpstr>
      <vt:lpstr>1. نثق بأنفسنا بدلاً من الله</vt:lpstr>
      <vt:lpstr>نحتاج إلى مخلّص</vt:lpstr>
      <vt:lpstr>2. يخلصنا يسوع من عقوبة الخطية</vt:lpstr>
      <vt:lpstr>وسمعا صوت الرب الإله ماشياً في الجنة عند هبوب ريح النهار فاختبأ آدم وامرأته من وجه الرب الإله في وسط شجر الجنة فنادى الرب الإله آدم وقال له أين أنت (تك 3 : 8 – 9)</vt:lpstr>
      <vt:lpstr>فقال سمعت صوتك في الجنة فخشيت لأني عريان فاختبأت</vt:lpstr>
      <vt:lpstr>من يحب الدوس  على الثعابين؟</vt:lpstr>
      <vt:lpstr>تكوين 3 : 14</vt:lpstr>
      <vt:lpstr>تكوين 3 : 15</vt:lpstr>
      <vt:lpstr> تم معاقبة حواء بشكل كبير: زيادة آلام الولادة  (تك 3 : 16)</vt:lpstr>
      <vt:lpstr>ودعا آدم اسم امرأته حواء لأنها أم كل حي (3 : 20)</vt:lpstr>
      <vt:lpstr>تكوين 3 : 21</vt:lpstr>
      <vt:lpstr>أقمصة من جلد (3 : 21)</vt:lpstr>
      <vt:lpstr>طرد آدم وحواء</vt:lpstr>
      <vt:lpstr>وقال الرب الإله هوذا الإنسان قد صار كواحد منا عارفاً الخير والشر والآن لعله يمد يده ويأخذ من شجرة الحياة أيضاً ويأكل ويحيا إلى الأبد (3 : 22)</vt:lpstr>
      <vt:lpstr>PowerPoint Presentation</vt:lpstr>
      <vt:lpstr>فأخرجه الرب الإله من جنة عدن ليعمل الأرض التي أخذ منها  (3 : 23)</vt:lpstr>
      <vt:lpstr>فطرد الإنسان وأقام شرقي جنة عدن الكروبيم ولهيب سيف متقلب لحراسة طريق شجرة الحياة (3 : 24)</vt:lpstr>
      <vt:lpstr> ما النتائج الأخرى للسقوط بجانب ما ذكر في تكوين 3 ؟</vt:lpstr>
      <vt:lpstr>Black</vt:lpstr>
      <vt:lpstr>علم الخلاص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Rami Jwainat</cp:lastModifiedBy>
  <cp:revision>119</cp:revision>
  <dcterms:created xsi:type="dcterms:W3CDTF">2014-08-02T06:39:19Z</dcterms:created>
  <dcterms:modified xsi:type="dcterms:W3CDTF">2023-11-30T12:38:58Z</dcterms:modified>
</cp:coreProperties>
</file>